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787" r:id="rId2"/>
    <p:sldId id="1634" r:id="rId3"/>
    <p:sldId id="1622" r:id="rId4"/>
    <p:sldId id="1629" r:id="rId5"/>
    <p:sldId id="1624" r:id="rId6"/>
    <p:sldId id="1625" r:id="rId7"/>
    <p:sldId id="1630" r:id="rId8"/>
    <p:sldId id="1567" r:id="rId9"/>
    <p:sldId id="1568" r:id="rId10"/>
    <p:sldId id="1463" r:id="rId11"/>
    <p:sldId id="1573" r:id="rId12"/>
    <p:sldId id="1552" r:id="rId13"/>
    <p:sldId id="1636" r:id="rId14"/>
    <p:sldId id="1637" r:id="rId15"/>
    <p:sldId id="1638" r:id="rId16"/>
    <p:sldId id="1631" r:id="rId17"/>
    <p:sldId id="1632" r:id="rId18"/>
    <p:sldId id="1639" r:id="rId19"/>
    <p:sldId id="1641" r:id="rId20"/>
    <p:sldId id="1640" r:id="rId21"/>
    <p:sldId id="1672" r:id="rId22"/>
    <p:sldId id="1554" r:id="rId23"/>
    <p:sldId id="1522" r:id="rId24"/>
    <p:sldId id="1469" r:id="rId25"/>
    <p:sldId id="1569" r:id="rId26"/>
    <p:sldId id="1642" r:id="rId27"/>
    <p:sldId id="1643" r:id="rId28"/>
    <p:sldId id="1667" r:id="rId29"/>
    <p:sldId id="1644" r:id="rId30"/>
    <p:sldId id="1666" r:id="rId31"/>
    <p:sldId id="1669" r:id="rId32"/>
    <p:sldId id="1670" r:id="rId33"/>
  </p:sldIdLst>
  <p:sldSz cx="9144000" cy="6858000" type="screen4x3"/>
  <p:notesSz cx="70231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rgbClr val="0000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rgbClr val="0000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rgbClr val="0000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rgbClr val="0000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33FF"/>
    <a:srgbClr val="FF6600"/>
    <a:srgbClr val="008000"/>
    <a:srgbClr val="CC0000"/>
    <a:srgbClr val="E5FDFF"/>
    <a:srgbClr val="CDFAFF"/>
    <a:srgbClr val="CCECFF"/>
    <a:srgbClr val="A50021"/>
    <a:srgbClr val="CC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6777" autoAdjust="0"/>
    <p:restoredTop sz="93656" autoAdjust="0"/>
  </p:normalViewPr>
  <p:slideViewPr>
    <p:cSldViewPr snapToGrid="0">
      <p:cViewPr>
        <p:scale>
          <a:sx n="70" d="100"/>
          <a:sy n="70" d="100"/>
        </p:scale>
        <p:origin x="-8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asha\Desktop\Bo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635984858328349"/>
          <c:y val="2.4267802590250191E-2"/>
          <c:w val="0.74064199070825765"/>
          <c:h val="0.81796273979868417"/>
        </c:manualLayout>
      </c:layout>
      <c:scatterChart>
        <c:scatterStyle val="lineMarker"/>
        <c:ser>
          <c:idx val="0"/>
          <c:order val="0"/>
          <c:tx>
            <c:strRef>
              <c:f>Sheet3!$B$1</c:f>
              <c:strCache>
                <c:ptCount val="1"/>
                <c:pt idx="0">
                  <c:v>obs</c:v>
                </c:pt>
              </c:strCache>
            </c:strRef>
          </c:tx>
          <c:spPr>
            <a:ln w="22225">
              <a:noFill/>
            </a:ln>
          </c:spPr>
          <c:marker>
            <c:symbol val="plus"/>
            <c:size val="10"/>
            <c:spPr>
              <a:noFill/>
              <a:ln w="19050">
                <a:solidFill>
                  <a:srgbClr val="C00000"/>
                </a:solidFill>
              </a:ln>
            </c:spPr>
          </c:marker>
          <c:xVal>
            <c:numRef>
              <c:f>Sheet3!$A$2:$A$134</c:f>
              <c:numCache>
                <c:formatCode>General</c:formatCode>
                <c:ptCount val="133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</c:numCache>
            </c:numRef>
          </c:xVal>
          <c:yVal>
            <c:numRef>
              <c:f>Sheet3!$B$2:$B$134</c:f>
              <c:numCache>
                <c:formatCode>General</c:formatCode>
                <c:ptCount val="133"/>
                <c:pt idx="0">
                  <c:v>4903000000</c:v>
                </c:pt>
                <c:pt idx="1">
                  <c:v>-1581000000</c:v>
                </c:pt>
                <c:pt idx="2">
                  <c:v>-551200000</c:v>
                </c:pt>
                <c:pt idx="3">
                  <c:v>-4303000000</c:v>
                </c:pt>
                <c:pt idx="4">
                  <c:v>-6545000000</c:v>
                </c:pt>
                <c:pt idx="5">
                  <c:v>-16220000000</c:v>
                </c:pt>
                <c:pt idx="6">
                  <c:v>-25050000000</c:v>
                </c:pt>
                <c:pt idx="7">
                  <c:v>-24900000000</c:v>
                </c:pt>
                <c:pt idx="8">
                  <c:v>-23020000000</c:v>
                </c:pt>
                <c:pt idx="9">
                  <c:v>-20330000000</c:v>
                </c:pt>
                <c:pt idx="10">
                  <c:v>-18030000000</c:v>
                </c:pt>
                <c:pt idx="11">
                  <c:v>26530000000</c:v>
                </c:pt>
                <c:pt idx="12">
                  <c:v>74880000000</c:v>
                </c:pt>
                <c:pt idx="13">
                  <c:v>266900000000</c:v>
                </c:pt>
                <c:pt idx="14">
                  <c:v>408400000000</c:v>
                </c:pt>
                <c:pt idx="15">
                  <c:v>775200000000</c:v>
                </c:pt>
                <c:pt idx="16">
                  <c:v>975400000000</c:v>
                </c:pt>
                <c:pt idx="17">
                  <c:v>1690000000000</c:v>
                </c:pt>
                <c:pt idx="18">
                  <c:v>2386000000000</c:v>
                </c:pt>
                <c:pt idx="19">
                  <c:v>2663000000000</c:v>
                </c:pt>
                <c:pt idx="20">
                  <c:v>3581000000000</c:v>
                </c:pt>
                <c:pt idx="21">
                  <c:v>5883000000000</c:v>
                </c:pt>
                <c:pt idx="22">
                  <c:v>6434000000000</c:v>
                </c:pt>
                <c:pt idx="23">
                  <c:v>7738000000000</c:v>
                </c:pt>
                <c:pt idx="24">
                  <c:v>8982000000000</c:v>
                </c:pt>
                <c:pt idx="25">
                  <c:v>9872000000000</c:v>
                </c:pt>
                <c:pt idx="26">
                  <c:v>9714000000000</c:v>
                </c:pt>
                <c:pt idx="27">
                  <c:v>13910000000000</c:v>
                </c:pt>
                <c:pt idx="28">
                  <c:v>13320000000000</c:v>
                </c:pt>
                <c:pt idx="29">
                  <c:v>15450000000000</c:v>
                </c:pt>
                <c:pt idx="30">
                  <c:v>17500000000000</c:v>
                </c:pt>
                <c:pt idx="31">
                  <c:v>19460000000000</c:v>
                </c:pt>
                <c:pt idx="32">
                  <c:v>19090000000000</c:v>
                </c:pt>
                <c:pt idx="33">
                  <c:v>17550000000000</c:v>
                </c:pt>
                <c:pt idx="34">
                  <c:v>22560000000000</c:v>
                </c:pt>
                <c:pt idx="35">
                  <c:v>23830000000000</c:v>
                </c:pt>
                <c:pt idx="36">
                  <c:v>31490000000000</c:v>
                </c:pt>
                <c:pt idx="37">
                  <c:v>32970000000000</c:v>
                </c:pt>
                <c:pt idx="38">
                  <c:v>30960000000000</c:v>
                </c:pt>
                <c:pt idx="39">
                  <c:v>35590000000000</c:v>
                </c:pt>
                <c:pt idx="40">
                  <c:v>39640000000000</c:v>
                </c:pt>
                <c:pt idx="41">
                  <c:v>35210000000000</c:v>
                </c:pt>
                <c:pt idx="42">
                  <c:v>37100000000000</c:v>
                </c:pt>
                <c:pt idx="43">
                  <c:v>36650000000000</c:v>
                </c:pt>
                <c:pt idx="44">
                  <c:v>37120000000000</c:v>
                </c:pt>
                <c:pt idx="45">
                  <c:v>40080000000000</c:v>
                </c:pt>
                <c:pt idx="46">
                  <c:v>35830000000000</c:v>
                </c:pt>
                <c:pt idx="47">
                  <c:v>34660000000000</c:v>
                </c:pt>
                <c:pt idx="48">
                  <c:v>38520000000000</c:v>
                </c:pt>
                <c:pt idx="49">
                  <c:v>40960000000000</c:v>
                </c:pt>
                <c:pt idx="50">
                  <c:v>45130000000000</c:v>
                </c:pt>
                <c:pt idx="51">
                  <c:v>42300000000000</c:v>
                </c:pt>
                <c:pt idx="52">
                  <c:v>45080000000000</c:v>
                </c:pt>
                <c:pt idx="53">
                  <c:v>45500000000000</c:v>
                </c:pt>
                <c:pt idx="54">
                  <c:v>36930000000000</c:v>
                </c:pt>
                <c:pt idx="55">
                  <c:v>43590000000000</c:v>
                </c:pt>
                <c:pt idx="56">
                  <c:v>43570000000000</c:v>
                </c:pt>
                <c:pt idx="57">
                  <c:v>45880000000000</c:v>
                </c:pt>
                <c:pt idx="58">
                  <c:v>44070000000000</c:v>
                </c:pt>
                <c:pt idx="59">
                  <c:v>42880000000000</c:v>
                </c:pt>
                <c:pt idx="60">
                  <c:v>50180000000000</c:v>
                </c:pt>
                <c:pt idx="61">
                  <c:v>50140000000000</c:v>
                </c:pt>
                <c:pt idx="62">
                  <c:v>47580000000000</c:v>
                </c:pt>
                <c:pt idx="63">
                  <c:v>51180000000000</c:v>
                </c:pt>
                <c:pt idx="64">
                  <c:v>57260000000000</c:v>
                </c:pt>
                <c:pt idx="65">
                  <c:v>57360000000000</c:v>
                </c:pt>
                <c:pt idx="66">
                  <c:v>52940000000000</c:v>
                </c:pt>
                <c:pt idx="67">
                  <c:v>45090000000000</c:v>
                </c:pt>
                <c:pt idx="68">
                  <c:v>40750000000000</c:v>
                </c:pt>
                <c:pt idx="69">
                  <c:v>48760000000000</c:v>
                </c:pt>
                <c:pt idx="70">
                  <c:v>59570000000000</c:v>
                </c:pt>
                <c:pt idx="71">
                  <c:v>50270000000000</c:v>
                </c:pt>
                <c:pt idx="72">
                  <c:v>53460000000000</c:v>
                </c:pt>
                <c:pt idx="73">
                  <c:v>59910000000000</c:v>
                </c:pt>
                <c:pt idx="74">
                  <c:v>60210000000000</c:v>
                </c:pt>
                <c:pt idx="75">
                  <c:v>60460000000000</c:v>
                </c:pt>
                <c:pt idx="76">
                  <c:v>74150000000000</c:v>
                </c:pt>
                <c:pt idx="77">
                  <c:v>72220000000000</c:v>
                </c:pt>
                <c:pt idx="78">
                  <c:v>69570000000000</c:v>
                </c:pt>
                <c:pt idx="79">
                  <c:v>69240000000000</c:v>
                </c:pt>
                <c:pt idx="80">
                  <c:v>77720000000000</c:v>
                </c:pt>
                <c:pt idx="81">
                  <c:v>69300000000000</c:v>
                </c:pt>
                <c:pt idx="82">
                  <c:v>72060000000000</c:v>
                </c:pt>
                <c:pt idx="83">
                  <c:v>65530000000000</c:v>
                </c:pt>
                <c:pt idx="84">
                  <c:v>57130000000000</c:v>
                </c:pt>
                <c:pt idx="85">
                  <c:v>58260000000000</c:v>
                </c:pt>
                <c:pt idx="86">
                  <c:v>71280000000000</c:v>
                </c:pt>
                <c:pt idx="87">
                  <c:v>72700000000000</c:v>
                </c:pt>
                <c:pt idx="88">
                  <c:v>90320000000000</c:v>
                </c:pt>
                <c:pt idx="89">
                  <c:v>80810000000000</c:v>
                </c:pt>
                <c:pt idx="90">
                  <c:v>72450000000000</c:v>
                </c:pt>
                <c:pt idx="91">
                  <c:v>83410000000000</c:v>
                </c:pt>
                <c:pt idx="92">
                  <c:v>64100000000000</c:v>
                </c:pt>
                <c:pt idx="93">
                  <c:v>49330000000000</c:v>
                </c:pt>
                <c:pt idx="94">
                  <c:v>51460000000000</c:v>
                </c:pt>
                <c:pt idx="95">
                  <c:v>73660000000000</c:v>
                </c:pt>
                <c:pt idx="96">
                  <c:v>67270000000000</c:v>
                </c:pt>
                <c:pt idx="97">
                  <c:v>70370000000000</c:v>
                </c:pt>
                <c:pt idx="98">
                  <c:v>69650000000000</c:v>
                </c:pt>
                <c:pt idx="99">
                  <c:v>73160000000000</c:v>
                </c:pt>
                <c:pt idx="100">
                  <c:v>87620000000000</c:v>
                </c:pt>
                <c:pt idx="101">
                  <c:v>92880000000000</c:v>
                </c:pt>
                <c:pt idx="102">
                  <c:v>89920000000000</c:v>
                </c:pt>
                <c:pt idx="103">
                  <c:v>49830000000000</c:v>
                </c:pt>
                <c:pt idx="104">
                  <c:v>54930000000000</c:v>
                </c:pt>
                <c:pt idx="105">
                  <c:v>90460000000000</c:v>
                </c:pt>
                <c:pt idx="106">
                  <c:v>85400000000000</c:v>
                </c:pt>
                <c:pt idx="107">
                  <c:v>48640000000000</c:v>
                </c:pt>
                <c:pt idx="108">
                  <c:v>92930000000000</c:v>
                </c:pt>
                <c:pt idx="109">
                  <c:v>117400000000000</c:v>
                </c:pt>
                <c:pt idx="110">
                  <c:v>125300000000000</c:v>
                </c:pt>
                <c:pt idx="111">
                  <c:v>127700000000000</c:v>
                </c:pt>
                <c:pt idx="112">
                  <c:v>135400000000000</c:v>
                </c:pt>
                <c:pt idx="113">
                  <c:v>132700000000000</c:v>
                </c:pt>
                <c:pt idx="114">
                  <c:v>131100000000000</c:v>
                </c:pt>
                <c:pt idx="115">
                  <c:v>127300000000000</c:v>
                </c:pt>
                <c:pt idx="116">
                  <c:v>128700000000000</c:v>
                </c:pt>
                <c:pt idx="117">
                  <c:v>125000000000000</c:v>
                </c:pt>
                <c:pt idx="118">
                  <c:v>127600000000000</c:v>
                </c:pt>
                <c:pt idx="119">
                  <c:v>139700000000000</c:v>
                </c:pt>
                <c:pt idx="120">
                  <c:v>133400000000000</c:v>
                </c:pt>
                <c:pt idx="121">
                  <c:v>126300000000000</c:v>
                </c:pt>
                <c:pt idx="122">
                  <c:v>146800000000000</c:v>
                </c:pt>
                <c:pt idx="123">
                  <c:v>144000000000000</c:v>
                </c:pt>
                <c:pt idx="124">
                  <c:v>143400000000000</c:v>
                </c:pt>
                <c:pt idx="125">
                  <c:v>145900000000000</c:v>
                </c:pt>
                <c:pt idx="126">
                  <c:v>144800000000000</c:v>
                </c:pt>
                <c:pt idx="127">
                  <c:v>153900000000000</c:v>
                </c:pt>
                <c:pt idx="128">
                  <c:v>142300000000000</c:v>
                </c:pt>
                <c:pt idx="129">
                  <c:v>142700000000000</c:v>
                </c:pt>
                <c:pt idx="130">
                  <c:v>145700000000000</c:v>
                </c:pt>
                <c:pt idx="131">
                  <c:v>-999</c:v>
                </c:pt>
                <c:pt idx="132">
                  <c:v>-999</c:v>
                </c:pt>
              </c:numCache>
            </c:numRef>
          </c:y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tuv-clean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Sheet3!$A$2:$A$134</c:f>
              <c:numCache>
                <c:formatCode>General</c:formatCode>
                <c:ptCount val="133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</c:numCache>
            </c:numRef>
          </c:xVal>
          <c:yVal>
            <c:numRef>
              <c:f>Sheet3!$C$2:$C$134</c:f>
              <c:numCache>
                <c:formatCode>General</c:formatCode>
                <c:ptCount val="133"/>
                <c:pt idx="0">
                  <c:v>728200</c:v>
                </c:pt>
                <c:pt idx="1">
                  <c:v>3310000</c:v>
                </c:pt>
                <c:pt idx="2">
                  <c:v>16190000</c:v>
                </c:pt>
                <c:pt idx="3">
                  <c:v>54140000</c:v>
                </c:pt>
                <c:pt idx="4">
                  <c:v>191700000</c:v>
                </c:pt>
                <c:pt idx="5">
                  <c:v>608000000</c:v>
                </c:pt>
                <c:pt idx="6">
                  <c:v>2642000000</c:v>
                </c:pt>
                <c:pt idx="7">
                  <c:v>5214000000</c:v>
                </c:pt>
                <c:pt idx="8">
                  <c:v>20210000000</c:v>
                </c:pt>
                <c:pt idx="9">
                  <c:v>41270000000</c:v>
                </c:pt>
                <c:pt idx="10">
                  <c:v>84780000000</c:v>
                </c:pt>
                <c:pt idx="11">
                  <c:v>210900000000</c:v>
                </c:pt>
                <c:pt idx="12">
                  <c:v>332700000000</c:v>
                </c:pt>
                <c:pt idx="13">
                  <c:v>932700000000</c:v>
                </c:pt>
                <c:pt idx="14">
                  <c:v>1321000000000</c:v>
                </c:pt>
                <c:pt idx="15">
                  <c:v>2553000000000</c:v>
                </c:pt>
                <c:pt idx="16">
                  <c:v>2952000000000</c:v>
                </c:pt>
                <c:pt idx="17">
                  <c:v>4706000000000</c:v>
                </c:pt>
                <c:pt idx="18">
                  <c:v>6734000000000</c:v>
                </c:pt>
                <c:pt idx="19">
                  <c:v>8000000000000</c:v>
                </c:pt>
                <c:pt idx="20">
                  <c:v>9213000000000</c:v>
                </c:pt>
                <c:pt idx="21">
                  <c:v>16730000000000</c:v>
                </c:pt>
                <c:pt idx="22">
                  <c:v>17320000000000</c:v>
                </c:pt>
                <c:pt idx="23">
                  <c:v>21190000000000</c:v>
                </c:pt>
                <c:pt idx="24">
                  <c:v>25510000000000</c:v>
                </c:pt>
                <c:pt idx="25">
                  <c:v>27640000000000</c:v>
                </c:pt>
                <c:pt idx="26">
                  <c:v>24880000000000</c:v>
                </c:pt>
                <c:pt idx="27">
                  <c:v>38180000000000</c:v>
                </c:pt>
                <c:pt idx="28">
                  <c:v>36780000000000</c:v>
                </c:pt>
                <c:pt idx="29">
                  <c:v>42910000000000</c:v>
                </c:pt>
                <c:pt idx="30">
                  <c:v>45960000000000</c:v>
                </c:pt>
                <c:pt idx="31">
                  <c:v>53540000000000</c:v>
                </c:pt>
                <c:pt idx="32">
                  <c:v>51190000000000</c:v>
                </c:pt>
                <c:pt idx="33">
                  <c:v>48600000000000</c:v>
                </c:pt>
                <c:pt idx="34">
                  <c:v>60330000000000</c:v>
                </c:pt>
                <c:pt idx="35">
                  <c:v>61010000000000</c:v>
                </c:pt>
                <c:pt idx="36">
                  <c:v>85580000000000</c:v>
                </c:pt>
                <c:pt idx="37">
                  <c:v>86510000000000</c:v>
                </c:pt>
                <c:pt idx="38">
                  <c:v>81370000000000</c:v>
                </c:pt>
                <c:pt idx="39">
                  <c:v>91530000000000</c:v>
                </c:pt>
                <c:pt idx="40">
                  <c:v>106900000000000</c:v>
                </c:pt>
                <c:pt idx="41">
                  <c:v>89050000000000</c:v>
                </c:pt>
                <c:pt idx="42">
                  <c:v>94610000000000</c:v>
                </c:pt>
                <c:pt idx="43">
                  <c:v>98940000000000</c:v>
                </c:pt>
                <c:pt idx="44">
                  <c:v>90410000000000</c:v>
                </c:pt>
                <c:pt idx="45">
                  <c:v>103100000000000</c:v>
                </c:pt>
                <c:pt idx="46">
                  <c:v>88830000000000</c:v>
                </c:pt>
                <c:pt idx="47">
                  <c:v>84760000000000</c:v>
                </c:pt>
                <c:pt idx="48">
                  <c:v>98750000000000</c:v>
                </c:pt>
                <c:pt idx="49">
                  <c:v>104700000000000</c:v>
                </c:pt>
                <c:pt idx="50">
                  <c:v>116100000000000</c:v>
                </c:pt>
                <c:pt idx="51">
                  <c:v>106500000000000</c:v>
                </c:pt>
                <c:pt idx="52">
                  <c:v>109100000000000</c:v>
                </c:pt>
                <c:pt idx="53">
                  <c:v>116200000000000</c:v>
                </c:pt>
                <c:pt idx="54">
                  <c:v>94460000000000</c:v>
                </c:pt>
                <c:pt idx="55">
                  <c:v>105200000000000</c:v>
                </c:pt>
                <c:pt idx="56">
                  <c:v>108500000000000</c:v>
                </c:pt>
                <c:pt idx="57">
                  <c:v>119600000000000</c:v>
                </c:pt>
                <c:pt idx="58">
                  <c:v>105000000000000</c:v>
                </c:pt>
                <c:pt idx="59">
                  <c:v>108700000000000</c:v>
                </c:pt>
                <c:pt idx="60">
                  <c:v>123300000000000</c:v>
                </c:pt>
                <c:pt idx="61">
                  <c:v>123300000000000</c:v>
                </c:pt>
                <c:pt idx="62">
                  <c:v>122600000000000</c:v>
                </c:pt>
                <c:pt idx="63">
                  <c:v>114700000000000</c:v>
                </c:pt>
                <c:pt idx="64">
                  <c:v>139600000000000</c:v>
                </c:pt>
                <c:pt idx="65">
                  <c:v>141900000000000</c:v>
                </c:pt>
                <c:pt idx="66">
                  <c:v>135500000000000</c:v>
                </c:pt>
                <c:pt idx="67">
                  <c:v>99950000000000</c:v>
                </c:pt>
                <c:pt idx="68">
                  <c:v>102000000000000</c:v>
                </c:pt>
                <c:pt idx="69">
                  <c:v>103900000000000</c:v>
                </c:pt>
                <c:pt idx="70">
                  <c:v>147700000000000</c:v>
                </c:pt>
                <c:pt idx="71">
                  <c:v>116200000000000</c:v>
                </c:pt>
                <c:pt idx="72">
                  <c:v>121400000000000</c:v>
                </c:pt>
                <c:pt idx="73">
                  <c:v>141800000000000</c:v>
                </c:pt>
                <c:pt idx="74">
                  <c:v>147800000000000</c:v>
                </c:pt>
                <c:pt idx="75">
                  <c:v>136600000000000</c:v>
                </c:pt>
                <c:pt idx="76">
                  <c:v>178200000000000</c:v>
                </c:pt>
                <c:pt idx="77">
                  <c:v>170800000000000</c:v>
                </c:pt>
                <c:pt idx="78">
                  <c:v>160500000000000</c:v>
                </c:pt>
                <c:pt idx="79">
                  <c:v>164500000000000</c:v>
                </c:pt>
                <c:pt idx="80">
                  <c:v>183500000000000</c:v>
                </c:pt>
                <c:pt idx="81">
                  <c:v>154000000000000</c:v>
                </c:pt>
                <c:pt idx="82">
                  <c:v>153700000000000</c:v>
                </c:pt>
                <c:pt idx="83">
                  <c:v>161300000000000</c:v>
                </c:pt>
                <c:pt idx="84">
                  <c:v>131600000000000</c:v>
                </c:pt>
                <c:pt idx="85">
                  <c:v>127100000000000</c:v>
                </c:pt>
                <c:pt idx="86">
                  <c:v>167200000000000</c:v>
                </c:pt>
                <c:pt idx="87">
                  <c:v>169600000000000</c:v>
                </c:pt>
                <c:pt idx="88">
                  <c:v>210600000000000</c:v>
                </c:pt>
                <c:pt idx="89">
                  <c:v>179800000000000</c:v>
                </c:pt>
                <c:pt idx="90">
                  <c:v>161400000000000</c:v>
                </c:pt>
                <c:pt idx="91">
                  <c:v>192400000000000</c:v>
                </c:pt>
                <c:pt idx="92">
                  <c:v>142200000000000</c:v>
                </c:pt>
                <c:pt idx="93">
                  <c:v>107000000000000</c:v>
                </c:pt>
                <c:pt idx="94">
                  <c:v>120300000000000</c:v>
                </c:pt>
                <c:pt idx="95">
                  <c:v>175100000000000</c:v>
                </c:pt>
                <c:pt idx="96">
                  <c:v>148200000000000</c:v>
                </c:pt>
                <c:pt idx="97">
                  <c:v>158200000000000</c:v>
                </c:pt>
                <c:pt idx="98">
                  <c:v>165700000000000</c:v>
                </c:pt>
                <c:pt idx="99">
                  <c:v>169600000000000</c:v>
                </c:pt>
                <c:pt idx="100">
                  <c:v>201300000000000</c:v>
                </c:pt>
                <c:pt idx="101">
                  <c:v>209100000000000</c:v>
                </c:pt>
                <c:pt idx="102">
                  <c:v>198200000000000</c:v>
                </c:pt>
                <c:pt idx="103">
                  <c:v>116700000000000</c:v>
                </c:pt>
                <c:pt idx="104">
                  <c:v>119700000000000</c:v>
                </c:pt>
                <c:pt idx="105">
                  <c:v>206600000000000</c:v>
                </c:pt>
                <c:pt idx="106">
                  <c:v>199300000000000</c:v>
                </c:pt>
                <c:pt idx="107">
                  <c:v>97230000000000</c:v>
                </c:pt>
                <c:pt idx="108">
                  <c:v>225400000000000</c:v>
                </c:pt>
                <c:pt idx="109">
                  <c:v>267000000000000</c:v>
                </c:pt>
                <c:pt idx="110">
                  <c:v>281100000000000</c:v>
                </c:pt>
                <c:pt idx="111">
                  <c:v>282900000000000</c:v>
                </c:pt>
                <c:pt idx="112">
                  <c:v>297200000000000</c:v>
                </c:pt>
                <c:pt idx="113">
                  <c:v>287000000000000</c:v>
                </c:pt>
                <c:pt idx="114">
                  <c:v>271600000000000</c:v>
                </c:pt>
                <c:pt idx="115">
                  <c:v>273800000000000</c:v>
                </c:pt>
                <c:pt idx="116">
                  <c:v>276900000000000</c:v>
                </c:pt>
                <c:pt idx="117">
                  <c:v>267500000000000</c:v>
                </c:pt>
                <c:pt idx="118">
                  <c:v>285800000000000</c:v>
                </c:pt>
                <c:pt idx="119">
                  <c:v>300700000000000</c:v>
                </c:pt>
                <c:pt idx="120">
                  <c:v>274500000000000</c:v>
                </c:pt>
                <c:pt idx="121">
                  <c:v>285500000000000</c:v>
                </c:pt>
                <c:pt idx="122">
                  <c:v>311900000000000</c:v>
                </c:pt>
                <c:pt idx="123">
                  <c:v>307900000000000</c:v>
                </c:pt>
                <c:pt idx="124">
                  <c:v>304600000000000</c:v>
                </c:pt>
                <c:pt idx="125">
                  <c:v>304100000000000</c:v>
                </c:pt>
                <c:pt idx="126">
                  <c:v>314700000000000</c:v>
                </c:pt>
                <c:pt idx="127">
                  <c:v>310000000000000</c:v>
                </c:pt>
                <c:pt idx="128">
                  <c:v>297300000000000</c:v>
                </c:pt>
                <c:pt idx="129">
                  <c:v>301700000000000</c:v>
                </c:pt>
                <c:pt idx="130">
                  <c:v>309600000000000</c:v>
                </c:pt>
                <c:pt idx="131">
                  <c:v>319600000000000</c:v>
                </c:pt>
                <c:pt idx="132">
                  <c:v>305100000000000</c:v>
                </c:pt>
              </c:numCache>
            </c:numRef>
          </c:yVal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tuv-polluted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Sheet3!$A$2:$A$134</c:f>
              <c:numCache>
                <c:formatCode>General</c:formatCode>
                <c:ptCount val="133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</c:numCache>
            </c:numRef>
          </c:xVal>
          <c:yVal>
            <c:numRef>
              <c:f>Sheet3!$D$2:$D$134</c:f>
              <c:numCache>
                <c:formatCode>General</c:formatCode>
                <c:ptCount val="133"/>
                <c:pt idx="0">
                  <c:v>0</c:v>
                </c:pt>
                <c:pt idx="1">
                  <c:v>1018000</c:v>
                </c:pt>
                <c:pt idx="2">
                  <c:v>5311000</c:v>
                </c:pt>
                <c:pt idx="3">
                  <c:v>18510000</c:v>
                </c:pt>
                <c:pt idx="4">
                  <c:v>67280000</c:v>
                </c:pt>
                <c:pt idx="5">
                  <c:v>216200000</c:v>
                </c:pt>
                <c:pt idx="6">
                  <c:v>936400000</c:v>
                </c:pt>
                <c:pt idx="7">
                  <c:v>1846000000</c:v>
                </c:pt>
                <c:pt idx="8">
                  <c:v>7156000000</c:v>
                </c:pt>
                <c:pt idx="9">
                  <c:v>14690000000</c:v>
                </c:pt>
                <c:pt idx="10">
                  <c:v>30130000000</c:v>
                </c:pt>
                <c:pt idx="11">
                  <c:v>76060000000</c:v>
                </c:pt>
                <c:pt idx="12">
                  <c:v>120300000000</c:v>
                </c:pt>
                <c:pt idx="13">
                  <c:v>341700000000</c:v>
                </c:pt>
                <c:pt idx="14">
                  <c:v>486300000000</c:v>
                </c:pt>
                <c:pt idx="15">
                  <c:v>951000000000</c:v>
                </c:pt>
                <c:pt idx="16">
                  <c:v>1106000000000</c:v>
                </c:pt>
                <c:pt idx="17">
                  <c:v>1776000000000</c:v>
                </c:pt>
                <c:pt idx="18">
                  <c:v>2563000000000</c:v>
                </c:pt>
                <c:pt idx="19">
                  <c:v>3055000000000</c:v>
                </c:pt>
                <c:pt idx="20">
                  <c:v>3551000000000</c:v>
                </c:pt>
                <c:pt idx="21">
                  <c:v>6456000000000</c:v>
                </c:pt>
                <c:pt idx="22">
                  <c:v>6725000000000</c:v>
                </c:pt>
                <c:pt idx="23">
                  <c:v>8250000000000</c:v>
                </c:pt>
                <c:pt idx="24">
                  <c:v>9968000000000</c:v>
                </c:pt>
                <c:pt idx="25">
                  <c:v>10830000000000</c:v>
                </c:pt>
                <c:pt idx="26">
                  <c:v>9765000000000</c:v>
                </c:pt>
                <c:pt idx="27">
                  <c:v>15010000000000</c:v>
                </c:pt>
                <c:pt idx="28">
                  <c:v>14490000000000</c:v>
                </c:pt>
                <c:pt idx="29">
                  <c:v>16960000000000</c:v>
                </c:pt>
                <c:pt idx="30">
                  <c:v>18120000000000</c:v>
                </c:pt>
                <c:pt idx="31">
                  <c:v>21230000000000</c:v>
                </c:pt>
                <c:pt idx="32">
                  <c:v>20250000000000</c:v>
                </c:pt>
                <c:pt idx="33">
                  <c:v>19250000000000</c:v>
                </c:pt>
                <c:pt idx="34">
                  <c:v>23950000000000</c:v>
                </c:pt>
                <c:pt idx="35">
                  <c:v>24160000000000</c:v>
                </c:pt>
                <c:pt idx="36">
                  <c:v>33950000000000</c:v>
                </c:pt>
                <c:pt idx="37">
                  <c:v>34350000000000</c:v>
                </c:pt>
                <c:pt idx="38">
                  <c:v>32240000000000</c:v>
                </c:pt>
                <c:pt idx="39">
                  <c:v>36350000000000</c:v>
                </c:pt>
                <c:pt idx="40">
                  <c:v>42460000000000</c:v>
                </c:pt>
                <c:pt idx="41">
                  <c:v>35310000000000</c:v>
                </c:pt>
                <c:pt idx="42">
                  <c:v>37540000000000</c:v>
                </c:pt>
                <c:pt idx="43">
                  <c:v>39280000000000</c:v>
                </c:pt>
                <c:pt idx="44">
                  <c:v>35880000000000</c:v>
                </c:pt>
                <c:pt idx="45">
                  <c:v>40940000000000</c:v>
                </c:pt>
                <c:pt idx="46">
                  <c:v>35300000000000</c:v>
                </c:pt>
                <c:pt idx="47">
                  <c:v>33660000000000</c:v>
                </c:pt>
                <c:pt idx="48">
                  <c:v>39200000000000</c:v>
                </c:pt>
                <c:pt idx="49">
                  <c:v>41580000000000</c:v>
                </c:pt>
                <c:pt idx="50">
                  <c:v>46090000000000</c:v>
                </c:pt>
                <c:pt idx="51">
                  <c:v>42300000000000</c:v>
                </c:pt>
                <c:pt idx="52">
                  <c:v>43400000000000</c:v>
                </c:pt>
                <c:pt idx="53">
                  <c:v>46250000000000</c:v>
                </c:pt>
                <c:pt idx="54">
                  <c:v>37580000000000</c:v>
                </c:pt>
                <c:pt idx="55">
                  <c:v>41860000000000</c:v>
                </c:pt>
                <c:pt idx="56">
                  <c:v>43180000000000</c:v>
                </c:pt>
                <c:pt idx="57">
                  <c:v>47580000000000</c:v>
                </c:pt>
                <c:pt idx="58">
                  <c:v>41800000000000</c:v>
                </c:pt>
                <c:pt idx="59">
                  <c:v>43350000000000</c:v>
                </c:pt>
                <c:pt idx="60">
                  <c:v>49200000000000</c:v>
                </c:pt>
                <c:pt idx="61">
                  <c:v>49250000000000</c:v>
                </c:pt>
                <c:pt idx="62">
                  <c:v>49020000000000</c:v>
                </c:pt>
                <c:pt idx="63">
                  <c:v>45860000000000</c:v>
                </c:pt>
                <c:pt idx="64">
                  <c:v>55760000000000</c:v>
                </c:pt>
                <c:pt idx="65">
                  <c:v>56750000000000</c:v>
                </c:pt>
                <c:pt idx="66">
                  <c:v>54220000000000</c:v>
                </c:pt>
                <c:pt idx="67">
                  <c:v>40020000000000</c:v>
                </c:pt>
                <c:pt idx="68">
                  <c:v>40950000000000</c:v>
                </c:pt>
                <c:pt idx="69">
                  <c:v>41740000000000</c:v>
                </c:pt>
                <c:pt idx="70">
                  <c:v>59390000000000</c:v>
                </c:pt>
                <c:pt idx="71">
                  <c:v>46740000000000</c:v>
                </c:pt>
                <c:pt idx="72">
                  <c:v>48890000000000</c:v>
                </c:pt>
                <c:pt idx="73">
                  <c:v>57170000000000</c:v>
                </c:pt>
                <c:pt idx="74">
                  <c:v>59600000000000</c:v>
                </c:pt>
                <c:pt idx="75">
                  <c:v>55090000000000</c:v>
                </c:pt>
                <c:pt idx="76">
                  <c:v>71980000000000</c:v>
                </c:pt>
                <c:pt idx="77">
                  <c:v>69040000000000</c:v>
                </c:pt>
                <c:pt idx="78">
                  <c:v>64970000000000</c:v>
                </c:pt>
                <c:pt idx="79">
                  <c:v>66660000000000</c:v>
                </c:pt>
                <c:pt idx="80">
                  <c:v>74550000000000</c:v>
                </c:pt>
                <c:pt idx="81">
                  <c:v>62540000000000</c:v>
                </c:pt>
                <c:pt idx="82">
                  <c:v>62500000000000</c:v>
                </c:pt>
                <c:pt idx="83">
                  <c:v>65720000000000</c:v>
                </c:pt>
                <c:pt idx="84">
                  <c:v>53720000000000</c:v>
                </c:pt>
                <c:pt idx="85">
                  <c:v>51870000000000</c:v>
                </c:pt>
                <c:pt idx="86">
                  <c:v>68350000000000</c:v>
                </c:pt>
                <c:pt idx="87">
                  <c:v>69480000000000</c:v>
                </c:pt>
                <c:pt idx="88">
                  <c:v>86530000000000</c:v>
                </c:pt>
                <c:pt idx="89">
                  <c:v>73810000000000</c:v>
                </c:pt>
                <c:pt idx="90">
                  <c:v>66320000000000</c:v>
                </c:pt>
                <c:pt idx="91">
                  <c:v>79280000000000</c:v>
                </c:pt>
                <c:pt idx="92">
                  <c:v>58740000000000</c:v>
                </c:pt>
                <c:pt idx="93">
                  <c:v>44230000000000</c:v>
                </c:pt>
                <c:pt idx="94">
                  <c:v>49770000000000</c:v>
                </c:pt>
                <c:pt idx="95">
                  <c:v>72560000000000</c:v>
                </c:pt>
                <c:pt idx="96">
                  <c:v>61520000000000</c:v>
                </c:pt>
                <c:pt idx="97">
                  <c:v>65750000000000</c:v>
                </c:pt>
                <c:pt idx="98">
                  <c:v>68980000000000</c:v>
                </c:pt>
                <c:pt idx="99">
                  <c:v>70670000000000</c:v>
                </c:pt>
                <c:pt idx="100">
                  <c:v>84120000000000</c:v>
                </c:pt>
                <c:pt idx="101">
                  <c:v>87400000000000</c:v>
                </c:pt>
                <c:pt idx="102">
                  <c:v>83050000000000</c:v>
                </c:pt>
                <c:pt idx="103">
                  <c:v>49070000000000</c:v>
                </c:pt>
                <c:pt idx="104">
                  <c:v>50420000000000</c:v>
                </c:pt>
                <c:pt idx="105">
                  <c:v>87000000000000</c:v>
                </c:pt>
                <c:pt idx="106">
                  <c:v>84150000000000</c:v>
                </c:pt>
                <c:pt idx="107">
                  <c:v>41120000000000</c:v>
                </c:pt>
                <c:pt idx="108">
                  <c:v>95350000000000</c:v>
                </c:pt>
                <c:pt idx="109">
                  <c:v>113100000000000</c:v>
                </c:pt>
                <c:pt idx="110">
                  <c:v>119300000000000</c:v>
                </c:pt>
                <c:pt idx="111">
                  <c:v>120500000000000</c:v>
                </c:pt>
                <c:pt idx="112">
                  <c:v>127000000000000</c:v>
                </c:pt>
                <c:pt idx="113">
                  <c:v>122900000000000</c:v>
                </c:pt>
                <c:pt idx="114">
                  <c:v>116300000000000</c:v>
                </c:pt>
                <c:pt idx="115">
                  <c:v>117700000000000</c:v>
                </c:pt>
                <c:pt idx="116">
                  <c:v>119500000000000</c:v>
                </c:pt>
                <c:pt idx="117">
                  <c:v>115500000000000</c:v>
                </c:pt>
                <c:pt idx="118">
                  <c:v>123300000000000</c:v>
                </c:pt>
                <c:pt idx="119">
                  <c:v>130000000000000</c:v>
                </c:pt>
                <c:pt idx="120">
                  <c:v>118900000000000</c:v>
                </c:pt>
                <c:pt idx="121">
                  <c:v>124200000000000</c:v>
                </c:pt>
                <c:pt idx="122">
                  <c:v>135700000000000</c:v>
                </c:pt>
                <c:pt idx="123">
                  <c:v>134100000000000</c:v>
                </c:pt>
                <c:pt idx="124">
                  <c:v>133200000000000</c:v>
                </c:pt>
                <c:pt idx="125">
                  <c:v>133600000000000</c:v>
                </c:pt>
                <c:pt idx="126">
                  <c:v>138500000000000</c:v>
                </c:pt>
                <c:pt idx="127">
                  <c:v>136600000000000</c:v>
                </c:pt>
                <c:pt idx="128">
                  <c:v>131100000000000</c:v>
                </c:pt>
                <c:pt idx="129">
                  <c:v>133200000000000</c:v>
                </c:pt>
                <c:pt idx="130">
                  <c:v>136800000000000</c:v>
                </c:pt>
                <c:pt idx="131">
                  <c:v>141500000000000</c:v>
                </c:pt>
                <c:pt idx="132">
                  <c:v>135300000000000</c:v>
                </c:pt>
              </c:numCache>
            </c:numRef>
          </c:yVal>
        </c:ser>
        <c:axId val="54235136"/>
        <c:axId val="54237056"/>
      </c:scatterChart>
      <c:valAx>
        <c:axId val="54235136"/>
        <c:scaling>
          <c:orientation val="minMax"/>
          <c:max val="410"/>
          <c:min val="3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Wavelength, nm</a:t>
                </a:r>
              </a:p>
            </c:rich>
          </c:tx>
          <c:layout>
            <c:manualLayout>
              <c:xMode val="edge"/>
              <c:yMode val="edge"/>
              <c:x val="0.45140304153157329"/>
              <c:y val="0.93629032258064515"/>
            </c:manualLayout>
          </c:layout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4237056"/>
        <c:crosses val="autoZero"/>
        <c:crossBetween val="midCat"/>
        <c:majorUnit val="20"/>
        <c:minorUnit val="10"/>
      </c:valAx>
      <c:valAx>
        <c:axId val="54237056"/>
        <c:scaling>
          <c:orientation val="minMax"/>
          <c:max val="300000000000000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Quanta</a:t>
                </a:r>
                <a:r>
                  <a:rPr lang="en-US" sz="2000" baseline="0"/>
                  <a:t> cm</a:t>
                </a:r>
                <a:r>
                  <a:rPr lang="en-US" sz="2000" baseline="30000"/>
                  <a:t>-2</a:t>
                </a:r>
                <a:r>
                  <a:rPr lang="en-US" sz="2000" baseline="0"/>
                  <a:t> s</a:t>
                </a:r>
                <a:r>
                  <a:rPr lang="en-US" sz="2000" baseline="30000"/>
                  <a:t>-1</a:t>
                </a:r>
                <a:r>
                  <a:rPr lang="en-US" sz="2000" baseline="0"/>
                  <a:t> nm</a:t>
                </a:r>
                <a:r>
                  <a:rPr lang="en-US" sz="2000" baseline="30000"/>
                  <a:t>-1</a:t>
                </a:r>
              </a:p>
            </c:rich>
          </c:tx>
          <c:layout>
            <c:manualLayout>
              <c:xMode val="edge"/>
              <c:yMode val="edge"/>
              <c:x val="3.212482630847615E-2"/>
              <c:y val="0.25365168063669463"/>
            </c:manualLayout>
          </c:layout>
        </c:title>
        <c:numFmt formatCode="General" sourceLinked="0"/>
        <c:majorTickMark val="in"/>
        <c:minorTickMark val="in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4235136"/>
        <c:crossesAt val="0"/>
        <c:crossBetween val="midCat"/>
        <c:majorUnit val="100000000000000"/>
        <c:minorUnit val="2000000000000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2968287379919144"/>
          <c:y val="0.1760780204893744"/>
          <c:w val="0.25940121455406306"/>
          <c:h val="0.3056652696638754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0.46645</cdr:x>
      <cdr:y>0.03715</cdr:y>
    </cdr:from>
    <cdr:to>
      <cdr:x>0.74037</cdr:x>
      <cdr:y>0.17979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8600" y="238126"/>
          <a:ext cx="23717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dirty="0"/>
            <a:t>18 March 16:55 LT</a:t>
          </a:r>
        </a:p>
        <a:p xmlns:a="http://schemas.openxmlformats.org/drawingml/2006/main">
          <a:r>
            <a:rPr lang="en-US" sz="1800" dirty="0"/>
            <a:t>solar</a:t>
          </a:r>
          <a:r>
            <a:rPr lang="en-US" sz="1800" baseline="0" dirty="0"/>
            <a:t> zenith angle = 65</a:t>
          </a:r>
          <a:r>
            <a:rPr lang="en-US" sz="1800" baseline="30000" dirty="0"/>
            <a:t>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2015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E190644-3A6A-4F6F-8F54-A8A90C768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0075"/>
            <a:ext cx="51498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2015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42DAD10-F69A-4985-95E9-6F604A5A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DAD10-F69A-4985-95E9-6F604A5A18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95400"/>
            <a:ext cx="77724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984B8B-93F5-4E60-B76A-2ECE2C7E6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9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5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6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0627" y="1906137"/>
            <a:ext cx="7315200" cy="27392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0" dirty="0" smtClean="0"/>
              <a:t>Sensitivity of Ozone Formation</a:t>
            </a:r>
          </a:p>
          <a:p>
            <a:r>
              <a:rPr lang="en-US" sz="3600" b="1" i="0" dirty="0" smtClean="0"/>
              <a:t>To Photons</a:t>
            </a:r>
            <a:endParaRPr lang="en-US" sz="3600" b="1" i="0" dirty="0" smtClean="0">
              <a:latin typeface="Symbol" pitchFamily="18" charset="2"/>
            </a:endParaRPr>
          </a:p>
          <a:p>
            <a:endParaRPr lang="en-US" sz="3200" b="1" i="0" dirty="0" smtClean="0"/>
          </a:p>
          <a:p>
            <a:endParaRPr lang="en-US" sz="3200" b="1" i="0" dirty="0" smtClean="0"/>
          </a:p>
          <a:p>
            <a:endParaRPr lang="en-US" sz="3600" b="1" i="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354109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Sasha Madronich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National Center for Atmospheric Research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Boulder Colorado USA</a:t>
            </a:r>
          </a:p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Mexico City, 14 August 2009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rgbClr val="3333FF"/>
                </a:solidFill>
              </a:rPr>
              <a:t>Solar Spectrum</a:t>
            </a:r>
          </a:p>
        </p:txBody>
      </p:sp>
      <p:pic>
        <p:nvPicPr>
          <p:cNvPr id="590851" name="Picture 3" descr="Fig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767" y="1012210"/>
            <a:ext cx="5865124" cy="513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7772400" y="5715000"/>
            <a:ext cx="1066800" cy="990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7239000" y="62484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>
                <a:solidFill>
                  <a:srgbClr val="990000"/>
                </a:solidFill>
              </a:rPr>
              <a:t>UNEP, 2002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024" y="1528549"/>
            <a:ext cx="30764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0" dirty="0" smtClean="0">
                <a:solidFill>
                  <a:schemeClr val="tx1"/>
                </a:solidFill>
              </a:rPr>
              <a:t>O</a:t>
            </a:r>
            <a:r>
              <a:rPr lang="en-US" i="0" baseline="-25000" dirty="0" smtClean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 and O</a:t>
            </a:r>
            <a:r>
              <a:rPr lang="en-US" i="0" baseline="-25000" dirty="0" smtClean="0">
                <a:solidFill>
                  <a:schemeClr val="tx1"/>
                </a:solidFill>
              </a:rPr>
              <a:t>3</a:t>
            </a:r>
            <a:r>
              <a:rPr lang="en-US" i="0" dirty="0" smtClean="0">
                <a:solidFill>
                  <a:schemeClr val="tx1"/>
                </a:solidFill>
              </a:rPr>
              <a:t> absorb</a:t>
            </a:r>
          </a:p>
          <a:p>
            <a:pPr algn="l"/>
            <a:r>
              <a:rPr lang="en-US" i="0" dirty="0" smtClean="0">
                <a:solidFill>
                  <a:schemeClr val="tx1"/>
                </a:solidFill>
              </a:rPr>
              <a:t>all UV-C (</a:t>
            </a:r>
            <a:r>
              <a:rPr lang="en-US" i="0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i="0" dirty="0" smtClean="0">
                <a:solidFill>
                  <a:schemeClr val="tx1"/>
                </a:solidFill>
              </a:rPr>
              <a:t>&lt;280 nm)</a:t>
            </a:r>
          </a:p>
          <a:p>
            <a:pPr algn="l"/>
            <a:r>
              <a:rPr lang="en-US" i="0" dirty="0" smtClean="0">
                <a:solidFill>
                  <a:schemeClr val="tx1"/>
                </a:solidFill>
              </a:rPr>
              <a:t>before it reaches the </a:t>
            </a:r>
          </a:p>
          <a:p>
            <a:pPr algn="l"/>
            <a:r>
              <a:rPr lang="en-US" i="0" dirty="0" smtClean="0">
                <a:solidFill>
                  <a:schemeClr val="tx1"/>
                </a:solidFill>
              </a:rPr>
              <a:t>troposphere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400" dirty="0">
                <a:solidFill>
                  <a:srgbClr val="3333FF"/>
                </a:solidFill>
              </a:rPr>
              <a:t>Spectral Region </a:t>
            </a:r>
            <a:r>
              <a:rPr lang="en-US" sz="2400" dirty="0" smtClean="0">
                <a:solidFill>
                  <a:srgbClr val="3333FF"/>
                </a:solidFill>
              </a:rPr>
              <a:t>For</a:t>
            </a:r>
            <a:r>
              <a:rPr lang="en-US" sz="2400" dirty="0">
                <a:solidFill>
                  <a:srgbClr val="3333FF"/>
                </a:solidFill>
              </a:rPr>
              <a:t/>
            </a:r>
            <a:br>
              <a:rPr lang="en-US" sz="2400" dirty="0">
                <a:solidFill>
                  <a:srgbClr val="3333FF"/>
                </a:solidFill>
              </a:rPr>
            </a:br>
            <a:r>
              <a:rPr lang="en-US" sz="2400" dirty="0">
                <a:solidFill>
                  <a:srgbClr val="3333FF"/>
                </a:solidFill>
              </a:rPr>
              <a:t>Tropospheric Photochemistry</a:t>
            </a:r>
          </a:p>
        </p:txBody>
      </p:sp>
      <p:graphicFrame>
        <p:nvGraphicFramePr>
          <p:cNvPr id="17182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914400"/>
          <a:ext cx="8077200" cy="5329238"/>
        </p:xfrm>
        <a:graphic>
          <a:graphicData uri="http://schemas.openxmlformats.org/presentationml/2006/ole">
            <p:oleObj spid="_x0000_s428034" name="Chart" r:id="rId3" imgW="7448420" imgH="4914871" progId="Excel.Sheet.8">
              <p:embed/>
            </p:oleObj>
          </a:graphicData>
        </a:graphic>
      </p:graphicFrame>
      <p:sp>
        <p:nvSpPr>
          <p:cNvPr id="1718278" name="Text Box 6"/>
          <p:cNvSpPr txBox="1">
            <a:spLocks noChangeArrowheads="1"/>
          </p:cNvSpPr>
          <p:nvPr/>
        </p:nvSpPr>
        <p:spPr bwMode="auto">
          <a:xfrm>
            <a:off x="5390320" y="5920853"/>
            <a:ext cx="3201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surface, overhead sun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734" y="6321693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3333FF"/>
                </a:solidFill>
              </a:rPr>
              <a:t>Madronich, </a:t>
            </a:r>
            <a:r>
              <a:rPr lang="en-US" sz="1200" dirty="0" err="1" smtClean="0">
                <a:solidFill>
                  <a:srgbClr val="3333FF"/>
                </a:solidFill>
              </a:rPr>
              <a:t>unpubl</a:t>
            </a:r>
            <a:r>
              <a:rPr lang="en-US" sz="1200" dirty="0" smtClean="0">
                <a:solidFill>
                  <a:srgbClr val="3333FF"/>
                </a:solidFill>
              </a:rPr>
              <a:t>..</a:t>
            </a:r>
            <a:endParaRPr lang="en-US" sz="1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33FF"/>
                </a:solidFill>
              </a:rPr>
              <a:t>Typical Vertical Optical </a:t>
            </a:r>
            <a:r>
              <a:rPr lang="en-US" sz="4000" dirty="0" smtClean="0">
                <a:solidFill>
                  <a:srgbClr val="3333FF"/>
                </a:solidFill>
              </a:rPr>
              <a:t>Depths, </a:t>
            </a:r>
            <a:r>
              <a:rPr lang="en-US" sz="3200" i="1" dirty="0" smtClean="0">
                <a:solidFill>
                  <a:srgbClr val="3333FF"/>
                </a:solidFill>
                <a:latin typeface="Symbol" pitchFamily="18" charset="2"/>
              </a:rPr>
              <a:t>t</a:t>
            </a:r>
            <a:endParaRPr lang="en-US" sz="4000" i="1" dirty="0">
              <a:solidFill>
                <a:srgbClr val="3333FF"/>
              </a:solidFill>
              <a:latin typeface="Symbol" pitchFamily="18" charset="2"/>
            </a:endParaRPr>
          </a:p>
        </p:txBody>
      </p:sp>
      <p:graphicFrame>
        <p:nvGraphicFramePr>
          <p:cNvPr id="663555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931863"/>
          <a:ext cx="8156575" cy="4946650"/>
        </p:xfrm>
        <a:graphic>
          <a:graphicData uri="http://schemas.openxmlformats.org/presentationml/2006/ole">
            <p:oleObj spid="_x0000_s296962" name="Chart" r:id="rId3" imgW="6753149" imgH="4095902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67785" y="5459105"/>
            <a:ext cx="3842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>
                <a:solidFill>
                  <a:schemeClr val="accent2"/>
                </a:solidFill>
              </a:rPr>
              <a:t>Direct transmission = exp(-</a:t>
            </a:r>
            <a:r>
              <a:rPr lang="en-US" sz="1600" dirty="0" smtClean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sz="1600" i="0" dirty="0" smtClean="0">
                <a:solidFill>
                  <a:schemeClr val="accent2"/>
                </a:solidFill>
              </a:rPr>
              <a:t>)</a:t>
            </a:r>
          </a:p>
          <a:p>
            <a:pPr algn="l"/>
            <a:r>
              <a:rPr lang="en-US" sz="1600" i="0" dirty="0" smtClean="0">
                <a:solidFill>
                  <a:schemeClr val="accent2"/>
                </a:solidFill>
              </a:rPr>
              <a:t>Diffuse transmission can be much larger</a:t>
            </a:r>
            <a:endParaRPr lang="en-US" sz="1600" i="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3333FF"/>
                </a:solidFill>
              </a:rPr>
              <a:t>Madronich, </a:t>
            </a:r>
            <a:r>
              <a:rPr lang="en-US" sz="1200" dirty="0" err="1" smtClean="0">
                <a:solidFill>
                  <a:srgbClr val="3333FF"/>
                </a:solidFill>
              </a:rPr>
              <a:t>unpubl</a:t>
            </a:r>
            <a:r>
              <a:rPr lang="en-US" sz="1200" dirty="0" smtClean="0">
                <a:solidFill>
                  <a:srgbClr val="3333FF"/>
                </a:solidFill>
              </a:rPr>
              <a:t>..</a:t>
            </a:r>
            <a:endParaRPr lang="en-US" sz="1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>
                <a:solidFill>
                  <a:srgbClr val="3333FF"/>
                </a:solidFill>
              </a:rPr>
              <a:t>Effect of Pollutants on UV Irradiance</a:t>
            </a:r>
          </a:p>
        </p:txBody>
      </p:sp>
      <p:graphicFrame>
        <p:nvGraphicFramePr>
          <p:cNvPr id="171520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419794" y="1337481"/>
          <a:ext cx="7012532" cy="4747739"/>
        </p:xfrm>
        <a:graphic>
          <a:graphicData uri="http://schemas.openxmlformats.org/presentationml/2006/ole">
            <p:oleObj spid="_x0000_s555010" name="Chart" r:id="rId3" imgW="7962863" imgH="5391224" progId="Excel.Sheet.8">
              <p:embed/>
            </p:oleObj>
          </a:graphicData>
        </a:graphic>
      </p:graphicFrame>
      <p:sp>
        <p:nvSpPr>
          <p:cNvPr id="1715207" name="Text Box 7"/>
          <p:cNvSpPr txBox="1">
            <a:spLocks noChangeArrowheads="1"/>
          </p:cNvSpPr>
          <p:nvPr/>
        </p:nvSpPr>
        <p:spPr bwMode="auto">
          <a:xfrm>
            <a:off x="381000" y="990600"/>
            <a:ext cx="7430239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solidFill>
                  <a:srgbClr val="C00000"/>
                </a:solidFill>
              </a:rPr>
              <a:t>Model calculations </a:t>
            </a:r>
            <a:r>
              <a:rPr lang="en-US" sz="1800" dirty="0">
                <a:solidFill>
                  <a:srgbClr val="C00000"/>
                </a:solidFill>
              </a:rPr>
              <a:t>for 21 June, 35 N, noon, pollutants distributed over </a:t>
            </a:r>
          </a:p>
          <a:p>
            <a:pPr algn="l"/>
            <a:r>
              <a:rPr lang="en-US" sz="1800" dirty="0">
                <a:solidFill>
                  <a:srgbClr val="C00000"/>
                </a:solidFill>
              </a:rPr>
              <a:t>a 1 km boundary layer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3333FF"/>
                </a:solidFill>
              </a:rPr>
              <a:t>Madronich, </a:t>
            </a:r>
            <a:r>
              <a:rPr lang="en-US" sz="1200" dirty="0" err="1" smtClean="0">
                <a:solidFill>
                  <a:srgbClr val="3333FF"/>
                </a:solidFill>
              </a:rPr>
              <a:t>unpubl</a:t>
            </a:r>
            <a:r>
              <a:rPr lang="en-US" sz="1200" dirty="0" smtClean="0">
                <a:solidFill>
                  <a:srgbClr val="3333FF"/>
                </a:solidFill>
              </a:rPr>
              <a:t>..</a:t>
            </a:r>
            <a:endParaRPr lang="en-US" sz="1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16"/>
            <a:ext cx="8077200" cy="655093"/>
          </a:xfrm>
        </p:spPr>
        <p:txBody>
          <a:bodyPr/>
          <a:lstStyle/>
          <a:p>
            <a:r>
              <a:rPr lang="en-US" sz="2400" dirty="0" smtClean="0">
                <a:solidFill>
                  <a:srgbClr val="3333FF"/>
                </a:solidFill>
              </a:rPr>
              <a:t>UV Actinic Flux Reduction </a:t>
            </a:r>
            <a:r>
              <a:rPr lang="en-US" sz="2400" dirty="0" smtClean="0">
                <a:solidFill>
                  <a:srgbClr val="3333FF"/>
                </a:solidFill>
                <a:sym typeface="Wingdings" pitchFamily="2" charset="2"/>
              </a:rPr>
              <a:t> Slower Photochemistry</a:t>
            </a:r>
            <a:endParaRPr lang="en-US" sz="2400" dirty="0">
              <a:solidFill>
                <a:srgbClr val="3333FF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7772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324600"/>
            <a:ext cx="294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Madronich, </a:t>
            </a:r>
            <a:r>
              <a:rPr lang="en-US" sz="1200" dirty="0" err="1" smtClean="0"/>
              <a:t>Shetter</a:t>
            </a:r>
            <a:r>
              <a:rPr lang="en-US" sz="1200" dirty="0" smtClean="0"/>
              <a:t>, Halls, </a:t>
            </a:r>
            <a:r>
              <a:rPr lang="en-US" sz="1200" dirty="0" err="1" smtClean="0"/>
              <a:t>Lefer</a:t>
            </a:r>
            <a:r>
              <a:rPr lang="en-US" sz="1200" dirty="0" smtClean="0"/>
              <a:t>, AGU’07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974348" y="1091820"/>
            <a:ext cx="2050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C00000"/>
                </a:solidFill>
              </a:rPr>
              <a:t>Mexico City (T1)</a:t>
            </a:r>
            <a:endParaRPr lang="en-US" sz="2000" i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09" y="1392071"/>
            <a:ext cx="7879398" cy="4690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8204" y="382137"/>
            <a:ext cx="46570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/>
              <a:t>J</a:t>
            </a:r>
            <a:r>
              <a:rPr lang="en-US" sz="2800" i="0" baseline="-25000" dirty="0" smtClean="0"/>
              <a:t>NO2</a:t>
            </a:r>
            <a:r>
              <a:rPr lang="en-US" sz="2800" i="0" dirty="0" smtClean="0"/>
              <a:t> Observed/</a:t>
            </a:r>
            <a:r>
              <a:rPr lang="en-US" sz="2800" i="0" dirty="0" err="1" smtClean="0"/>
              <a:t>Model_clean</a:t>
            </a:r>
            <a:endParaRPr lang="en-US" sz="2800" i="0" dirty="0" smtClean="0"/>
          </a:p>
          <a:p>
            <a:r>
              <a:rPr lang="en-US" i="0" dirty="0" smtClean="0">
                <a:solidFill>
                  <a:srgbClr val="C00000"/>
                </a:solidFill>
              </a:rPr>
              <a:t>March 2006 T1 supersite</a:t>
            </a:r>
            <a:endParaRPr lang="en-US" i="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436" y="4722126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thin curves = individual days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thick blue curve = average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3333FF"/>
                </a:solidFill>
              </a:rPr>
              <a:t>Madronich, </a:t>
            </a:r>
            <a:r>
              <a:rPr lang="en-US" sz="1200" dirty="0" err="1" smtClean="0">
                <a:solidFill>
                  <a:srgbClr val="3333FF"/>
                </a:solidFill>
              </a:rPr>
              <a:t>unpubl</a:t>
            </a:r>
            <a:r>
              <a:rPr lang="en-US" sz="1200" dirty="0" smtClean="0">
                <a:solidFill>
                  <a:srgbClr val="3333FF"/>
                </a:solidFill>
              </a:rPr>
              <a:t>..</a:t>
            </a:r>
            <a:endParaRPr lang="en-US" sz="1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z="3600" dirty="0">
                <a:solidFill>
                  <a:srgbClr val="3333FF"/>
                </a:solidFill>
              </a:rPr>
              <a:t>Aerosol Impacts on Photochemistry</a:t>
            </a:r>
            <a:br>
              <a:rPr lang="en-US" sz="3600" dirty="0">
                <a:solidFill>
                  <a:srgbClr val="3333FF"/>
                </a:solidFill>
              </a:rPr>
            </a:br>
            <a:endParaRPr lang="en-US" sz="1400" dirty="0">
              <a:solidFill>
                <a:srgbClr val="3333FF"/>
              </a:solidFill>
            </a:endParaRPr>
          </a:p>
        </p:txBody>
      </p:sp>
      <p:graphicFrame>
        <p:nvGraphicFramePr>
          <p:cNvPr id="169062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695497" y="1978925"/>
          <a:ext cx="3711523" cy="3493827"/>
        </p:xfrm>
        <a:graphic>
          <a:graphicData uri="http://schemas.openxmlformats.org/presentationml/2006/ole">
            <p:oleObj spid="_x0000_s553986" name="Worksheet" r:id="rId3" imgW="6511680" imgH="4653000" progId="Excel.Sheet.8">
              <p:embed/>
            </p:oleObj>
          </a:graphicData>
        </a:graphic>
      </p:graphicFrame>
      <p:graphicFrame>
        <p:nvGraphicFramePr>
          <p:cNvPr id="1690628" name="Object 4"/>
          <p:cNvGraphicFramePr>
            <a:graphicFrameLocks noChangeAspect="1"/>
          </p:cNvGraphicFramePr>
          <p:nvPr/>
        </p:nvGraphicFramePr>
        <p:xfrm>
          <a:off x="229088" y="1856096"/>
          <a:ext cx="5669348" cy="3705367"/>
        </p:xfrm>
        <a:graphic>
          <a:graphicData uri="http://schemas.openxmlformats.org/presentationml/2006/ole">
            <p:oleObj spid="_x0000_s553987" name="Worksheet" r:id="rId4" imgW="6995880" imgH="4586400" progId="Excel.Sheet.8">
              <p:embed/>
            </p:oleObj>
          </a:graphicData>
        </a:graphic>
      </p:graphicFrame>
      <p:sp>
        <p:nvSpPr>
          <p:cNvPr id="1690629" name="Text Box 5"/>
          <p:cNvSpPr txBox="1">
            <a:spLocks noChangeArrowheads="1"/>
          </p:cNvSpPr>
          <p:nvPr/>
        </p:nvSpPr>
        <p:spPr bwMode="auto">
          <a:xfrm>
            <a:off x="381000" y="6172200"/>
            <a:ext cx="147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i="1">
                <a:solidFill>
                  <a:schemeClr val="tx1"/>
                </a:solidFill>
                <a:latin typeface="Times New Roman" pitchFamily="18" charset="0"/>
              </a:rPr>
              <a:t>Castro et al. 2001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90630" name="Text Box 6"/>
          <p:cNvSpPr txBox="1">
            <a:spLocks noChangeArrowheads="1"/>
          </p:cNvSpPr>
          <p:nvPr/>
        </p:nvSpPr>
        <p:spPr bwMode="auto">
          <a:xfrm>
            <a:off x="2806700" y="1066800"/>
            <a:ext cx="3595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</a:rPr>
              <a:t>NO</a:t>
            </a:r>
            <a:r>
              <a:rPr lang="en-US" sz="1800" baseline="-25000" dirty="0">
                <a:solidFill>
                  <a:srgbClr val="CC0000"/>
                </a:solidFill>
              </a:rPr>
              <a:t>2</a:t>
            </a:r>
            <a:r>
              <a:rPr lang="en-US" sz="1800" dirty="0">
                <a:solidFill>
                  <a:srgbClr val="CC0000"/>
                </a:solidFill>
              </a:rPr>
              <a:t> + </a:t>
            </a:r>
            <a:r>
              <a:rPr lang="en-US" sz="1800" dirty="0" err="1">
                <a:solidFill>
                  <a:srgbClr val="CC0000"/>
                </a:solidFill>
              </a:rPr>
              <a:t>h</a:t>
            </a:r>
            <a:r>
              <a:rPr lang="en-US" sz="1800" dirty="0" err="1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en-US" sz="1800" dirty="0">
                <a:solidFill>
                  <a:srgbClr val="CC0000"/>
                </a:solidFill>
              </a:rPr>
              <a:t> </a:t>
            </a:r>
            <a:r>
              <a:rPr lang="en-US" sz="1800" dirty="0">
                <a:solidFill>
                  <a:srgbClr val="CC0000"/>
                </a:solidFill>
                <a:sym typeface="Wingdings" pitchFamily="2" charset="2"/>
              </a:rPr>
              <a:t> NO + O   (at surface)</a:t>
            </a:r>
            <a:endParaRPr lang="en-US" sz="1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3333FF"/>
                </a:solidFill>
              </a:rPr>
              <a:t>O</a:t>
            </a:r>
            <a:r>
              <a:rPr lang="en-US" sz="3200" baseline="-25000" dirty="0">
                <a:solidFill>
                  <a:srgbClr val="3333FF"/>
                </a:solidFill>
              </a:rPr>
              <a:t>3</a:t>
            </a:r>
            <a:r>
              <a:rPr lang="en-US" sz="3200" dirty="0">
                <a:solidFill>
                  <a:srgbClr val="3333FF"/>
                </a:solidFill>
              </a:rPr>
              <a:t> Suppression from Aerosol (Mexico City)</a:t>
            </a:r>
          </a:p>
        </p:txBody>
      </p:sp>
      <p:pic>
        <p:nvPicPr>
          <p:cNvPr id="1712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1563" y="955292"/>
            <a:ext cx="7749924" cy="5170872"/>
          </a:xfrm>
          <a:noFill/>
          <a:ln/>
        </p:spPr>
      </p:pic>
      <p:sp>
        <p:nvSpPr>
          <p:cNvPr id="1712135" name="Text Box 7"/>
          <p:cNvSpPr txBox="1">
            <a:spLocks noChangeArrowheads="1"/>
          </p:cNvSpPr>
          <p:nvPr/>
        </p:nvSpPr>
        <p:spPr bwMode="auto">
          <a:xfrm>
            <a:off x="381000" y="6172200"/>
            <a:ext cx="147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i="1">
                <a:solidFill>
                  <a:schemeClr val="tx1"/>
                </a:solidFill>
                <a:latin typeface="Times New Roman" pitchFamily="18" charset="0"/>
              </a:rPr>
              <a:t>Castro et al. 2001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8615" y="327546"/>
            <a:ext cx="7772400" cy="1066800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Vertical Structure of Aerosol </a:t>
            </a:r>
            <a:r>
              <a:rPr lang="en-US" sz="2800" dirty="0">
                <a:solidFill>
                  <a:srgbClr val="FFFF00"/>
                </a:solidFill>
              </a:rPr>
              <a:t>Effects</a:t>
            </a:r>
            <a:r>
              <a:rPr lang="en-US" sz="2400" dirty="0">
                <a:solidFill>
                  <a:srgbClr val="FFFF00"/>
                </a:solidFill>
              </a:rPr>
              <a:t/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NO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US" sz="2400" dirty="0">
                <a:solidFill>
                  <a:srgbClr val="FFC000"/>
                </a:solidFill>
              </a:rPr>
              <a:t> Photolysis Frequency</a:t>
            </a:r>
            <a:r>
              <a:rPr lang="en-US" sz="2400" dirty="0">
                <a:solidFill>
                  <a:srgbClr val="FFFF00"/>
                </a:solidFill>
              </a:rPr>
              <a:t/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19N, April, noon, AOD = 1 at 380 nm</a:t>
            </a:r>
          </a:p>
        </p:txBody>
      </p:sp>
      <p:graphicFrame>
        <p:nvGraphicFramePr>
          <p:cNvPr id="171417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52400" y="1600200"/>
          <a:ext cx="8991600" cy="5232400"/>
        </p:xfrm>
        <a:graphic>
          <a:graphicData uri="http://schemas.openxmlformats.org/presentationml/2006/ole">
            <p:oleObj spid="_x0000_s556034" name="Chart" r:id="rId4" imgW="7905902" imgH="4600651" progId="Excel.Sheet.8">
              <p:embed/>
            </p:oleObj>
          </a:graphicData>
        </a:graphic>
      </p:graphicFrame>
      <p:sp>
        <p:nvSpPr>
          <p:cNvPr id="1714180" name="Text Box 4"/>
          <p:cNvSpPr txBox="1">
            <a:spLocks noChangeArrowheads="1"/>
          </p:cNvSpPr>
          <p:nvPr/>
        </p:nvSpPr>
        <p:spPr bwMode="auto">
          <a:xfrm>
            <a:off x="551597" y="6302991"/>
            <a:ext cx="147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Castro et al.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FF"/>
                </a:solidFill>
              </a:rPr>
              <a:t>Aerosol Single Scattering Albedo</a:t>
            </a:r>
            <a:br>
              <a:rPr lang="en-US" sz="3600" dirty="0" smtClean="0">
                <a:solidFill>
                  <a:srgbClr val="3333FF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Mexico City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57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797" y="1600200"/>
            <a:ext cx="65604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70996" y="4271747"/>
            <a:ext cx="2933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>
                <a:solidFill>
                  <a:schemeClr val="tx1"/>
                </a:solidFill>
              </a:rPr>
              <a:t>UV-MFRSR (T1)</a:t>
            </a:r>
          </a:p>
          <a:p>
            <a:pPr algn="l"/>
            <a:r>
              <a:rPr lang="en-US" sz="2000" i="0" dirty="0" smtClean="0">
                <a:solidFill>
                  <a:srgbClr val="FF6600"/>
                </a:solidFill>
              </a:rPr>
              <a:t>AERONET (T1)</a:t>
            </a:r>
          </a:p>
          <a:p>
            <a:pPr algn="l"/>
            <a:r>
              <a:rPr lang="en-US" sz="2000" i="0" dirty="0" smtClean="0"/>
              <a:t>Barnard et al. (CENICA)</a:t>
            </a:r>
            <a:endParaRPr lang="en-US" sz="2000" i="0" dirty="0"/>
          </a:p>
        </p:txBody>
      </p:sp>
      <p:sp>
        <p:nvSpPr>
          <p:cNvPr id="6" name="TextBox 5"/>
          <p:cNvSpPr txBox="1"/>
          <p:nvPr/>
        </p:nvSpPr>
        <p:spPr>
          <a:xfrm>
            <a:off x="501685" y="6291618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 smtClean="0"/>
              <a:t>Corr</a:t>
            </a:r>
            <a:r>
              <a:rPr lang="en-US" sz="1200" dirty="0" smtClean="0"/>
              <a:t> et al., 2009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33FF"/>
                </a:solidFill>
              </a:rPr>
              <a:t>Tropospheric Ozone Formation:</a:t>
            </a:r>
            <a:endParaRPr lang="en-US" sz="40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Urban ozone is generated when air containing </a:t>
            </a:r>
            <a:r>
              <a:rPr lang="en-US" dirty="0" smtClean="0">
                <a:solidFill>
                  <a:srgbClr val="C00000"/>
                </a:solidFill>
              </a:rPr>
              <a:t>hydrocarbons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nitrogen oxides </a:t>
            </a:r>
            <a:r>
              <a:rPr lang="en-US" dirty="0" smtClean="0"/>
              <a:t>is exposed to </a:t>
            </a:r>
            <a:r>
              <a:rPr lang="en-US" dirty="0" smtClean="0">
                <a:solidFill>
                  <a:srgbClr val="C00000"/>
                </a:solidFill>
              </a:rPr>
              <a:t>ultraviolet radiation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i="1" dirty="0" smtClean="0"/>
              <a:t>					- </a:t>
            </a:r>
            <a:r>
              <a:rPr lang="en-US" i="1" dirty="0" err="1" smtClean="0"/>
              <a:t>Haagen-Smit</a:t>
            </a:r>
            <a:r>
              <a:rPr lang="en-US" i="1" dirty="0" smtClean="0"/>
              <a:t> (1950s)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994" y="998328"/>
            <a:ext cx="7480144" cy="510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90904" y="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DIURNAL CYCLE OF AEROSOL OPTICS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550 nm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248400"/>
            <a:ext cx="2162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Paredes</a:t>
            </a:r>
            <a:r>
              <a:rPr lang="en-US" sz="1200" dirty="0" smtClean="0"/>
              <a:t>-Miranda et al., 2008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Clouds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043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69963"/>
            <a:ext cx="8305800" cy="50498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3333FF"/>
                </a:solidFill>
              </a:rPr>
              <a:t>UNIFORM CLOUD LAYER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Above cloud</a:t>
            </a:r>
            <a:r>
              <a:rPr lang="en-US" sz="2800" dirty="0" smtClean="0"/>
              <a:t>: - high radiation because of reflection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Below cloud</a:t>
            </a:r>
            <a:r>
              <a:rPr lang="en-US" sz="2800" dirty="0" smtClean="0"/>
              <a:t>: - lower radiation because of attenuation by cloud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Inside cloud</a:t>
            </a:r>
            <a:r>
              <a:rPr lang="en-US" sz="2800" dirty="0" smtClean="0"/>
              <a:t>: - complicated behavior</a:t>
            </a:r>
          </a:p>
          <a:p>
            <a:pPr lvl="1"/>
            <a:r>
              <a:rPr lang="en-US" sz="2400" dirty="0" smtClean="0"/>
              <a:t>Top half: very high values (for high sun)</a:t>
            </a:r>
          </a:p>
          <a:p>
            <a:pPr lvl="1"/>
            <a:r>
              <a:rPr lang="en-US" sz="2400" dirty="0" smtClean="0"/>
              <a:t>Bottom half: lower values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EFFECT OF </a:t>
            </a:r>
            <a:r>
              <a:rPr lang="en-US" sz="2400" dirty="0" smtClean="0">
                <a:solidFill>
                  <a:schemeClr val="accent2"/>
                </a:solidFill>
              </a:rPr>
              <a:t>UNIFORM CLOUDS </a:t>
            </a:r>
            <a:r>
              <a:rPr lang="en-US" sz="2400" dirty="0">
                <a:solidFill>
                  <a:schemeClr val="accent2"/>
                </a:solidFill>
              </a:rPr>
              <a:t>ON ACTINIC FLUX</a:t>
            </a:r>
          </a:p>
        </p:txBody>
      </p:sp>
      <p:graphicFrame>
        <p:nvGraphicFramePr>
          <p:cNvPr id="1740808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330200" y="1082674"/>
          <a:ext cx="8439150" cy="5413659"/>
        </p:xfrm>
        <a:graphic>
          <a:graphicData uri="http://schemas.openxmlformats.org/presentationml/2006/ole">
            <p:oleObj spid="_x0000_s245763" name="Worksheet" r:id="rId3" imgW="5250600" imgH="3033720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31294" y="6359856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3333FF"/>
                </a:solidFill>
              </a:rPr>
              <a:t>Madronich, 1987</a:t>
            </a:r>
            <a:endParaRPr lang="en-US" sz="1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400" dirty="0">
                <a:solidFill>
                  <a:srgbClr val="3333FF"/>
                </a:solidFill>
              </a:rPr>
              <a:t>SPECTRAL EFFECTS OF PARTIAL CLOUD COVER</a:t>
            </a:r>
          </a:p>
        </p:txBody>
      </p:sp>
      <p:sp>
        <p:nvSpPr>
          <p:cNvPr id="1739779" name="Rectangle 3"/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1739780" name="Picture 4" descr="ipmm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534400" cy="5121275"/>
          </a:xfrm>
          <a:prstGeom prst="rect">
            <a:avLst/>
          </a:prstGeom>
          <a:noFill/>
        </p:spPr>
      </p:pic>
      <p:sp>
        <p:nvSpPr>
          <p:cNvPr id="1739781" name="Text Box 5"/>
          <p:cNvSpPr txBox="1">
            <a:spLocks noChangeArrowheads="1"/>
          </p:cNvSpPr>
          <p:nvPr/>
        </p:nvSpPr>
        <p:spPr bwMode="auto">
          <a:xfrm>
            <a:off x="279400" y="6329363"/>
            <a:ext cx="1509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i="1" dirty="0" err="1">
                <a:solidFill>
                  <a:schemeClr val="accent6"/>
                </a:solidFill>
                <a:latin typeface="Times New Roman" pitchFamily="18" charset="0"/>
              </a:rPr>
              <a:t>Crafword</a:t>
            </a:r>
            <a:r>
              <a:rPr lang="en-US" sz="1200" i="1" dirty="0">
                <a:solidFill>
                  <a:schemeClr val="accent6"/>
                </a:solidFill>
                <a:latin typeface="Times New Roman" pitchFamily="18" charset="0"/>
              </a:rPr>
              <a:t> et al., 2003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Arial" charset="0"/>
              </a:rPr>
              <a:t>PARTIAL CLOUD COVER</a:t>
            </a:r>
            <a:br>
              <a:rPr lang="en-US" sz="3600">
                <a:solidFill>
                  <a:srgbClr val="0000FF"/>
                </a:solidFill>
                <a:latin typeface="Arial" charset="0"/>
              </a:rPr>
            </a:br>
            <a:r>
              <a:rPr lang="en-US" sz="3600">
                <a:solidFill>
                  <a:srgbClr val="990000"/>
                </a:solidFill>
                <a:latin typeface="Arial" charset="0"/>
              </a:rPr>
              <a:t>Biomodal distributions</a:t>
            </a:r>
          </a:p>
        </p:txBody>
      </p:sp>
      <p:pic>
        <p:nvPicPr>
          <p:cNvPr id="139267" name="Picture 3" descr="C:\Documents and Settings\sasha.CIT\Desktop\New Folder\ipmmi1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6149" y="1514902"/>
            <a:ext cx="8059305" cy="4444621"/>
          </a:xfrm>
          <a:noFill/>
          <a:ln/>
        </p:spPr>
      </p:pic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74632" y="6276975"/>
            <a:ext cx="16097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3333FF"/>
                </a:solidFill>
              </a:rPr>
              <a:t>Crafword</a:t>
            </a:r>
            <a:r>
              <a:rPr lang="en-US" sz="1200" i="1" dirty="0">
                <a:solidFill>
                  <a:srgbClr val="3333FF"/>
                </a:solidFill>
              </a:rPr>
              <a:t> et al., 2003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16200000" flipV="1">
            <a:off x="1609726" y="3448050"/>
            <a:ext cx="3857625" cy="2857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6200000" flipV="1">
            <a:off x="4991101" y="3457575"/>
            <a:ext cx="3857625" cy="2857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3333FF"/>
                </a:solidFill>
              </a:rPr>
              <a:t>WRF-</a:t>
            </a:r>
            <a:r>
              <a:rPr lang="en-US" sz="2800" dirty="0" err="1">
                <a:solidFill>
                  <a:srgbClr val="3333FF"/>
                </a:solidFill>
              </a:rPr>
              <a:t>Chem</a:t>
            </a:r>
            <a:r>
              <a:rPr lang="en-US" sz="2800" dirty="0">
                <a:solidFill>
                  <a:srgbClr val="3333FF"/>
                </a:solidFill>
              </a:rPr>
              <a:t> Regional O</a:t>
            </a:r>
            <a:r>
              <a:rPr lang="en-US" sz="2800" baseline="-25000" dirty="0">
                <a:solidFill>
                  <a:srgbClr val="3333FF"/>
                </a:solidFill>
              </a:rPr>
              <a:t>3</a:t>
            </a:r>
            <a:r>
              <a:rPr lang="en-US" sz="2800" dirty="0">
                <a:solidFill>
                  <a:srgbClr val="3333FF"/>
                </a:solidFill>
              </a:rPr>
              <a:t> Prediction</a:t>
            </a:r>
          </a:p>
        </p:txBody>
      </p:sp>
      <p:pic>
        <p:nvPicPr>
          <p:cNvPr id="17274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0018" y="2171869"/>
            <a:ext cx="3646311" cy="3928533"/>
          </a:xfrm>
          <a:noFill/>
          <a:ln/>
        </p:spPr>
      </p:pic>
      <p:pic>
        <p:nvPicPr>
          <p:cNvPr id="17274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7352" y="1941394"/>
            <a:ext cx="4267200" cy="4162425"/>
          </a:xfrm>
          <a:noFill/>
          <a:ln/>
        </p:spPr>
      </p:pic>
      <p:sp>
        <p:nvSpPr>
          <p:cNvPr id="1727492" name="Text Box 4"/>
          <p:cNvSpPr txBox="1">
            <a:spLocks noChangeArrowheads="1"/>
          </p:cNvSpPr>
          <p:nvPr/>
        </p:nvSpPr>
        <p:spPr bwMode="auto">
          <a:xfrm>
            <a:off x="1600200" y="1066800"/>
            <a:ext cx="5867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</a:rPr>
              <a:t>Observed daily 1-h maximum O3 for all EPA AIRNOW surface stations in the model domain, 21 July - 4 August 2002. </a:t>
            </a:r>
          </a:p>
        </p:txBody>
      </p:sp>
      <p:sp>
        <p:nvSpPr>
          <p:cNvPr id="1727493" name="Text Box 5"/>
          <p:cNvSpPr txBox="1">
            <a:spLocks noChangeArrowheads="1"/>
          </p:cNvSpPr>
          <p:nvPr/>
        </p:nvSpPr>
        <p:spPr bwMode="auto">
          <a:xfrm>
            <a:off x="304800" y="6400800"/>
            <a:ext cx="4587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G.A. Grell et al. / Atmospheric Environment 39 (2005) 6957–6975</a:t>
            </a:r>
          </a:p>
          <a:p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Correlation coefficient - R</a:t>
            </a:r>
          </a:p>
        </p:txBody>
      </p:sp>
      <p:pic>
        <p:nvPicPr>
          <p:cNvPr id="1728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572" y="1298701"/>
            <a:ext cx="6198378" cy="3982549"/>
          </a:xfrm>
          <a:noFill/>
          <a:ln/>
        </p:spPr>
      </p:pic>
      <p:sp>
        <p:nvSpPr>
          <p:cNvPr id="1728516" name="Text Box 4"/>
          <p:cNvSpPr txBox="1">
            <a:spLocks noChangeArrowheads="1"/>
          </p:cNvSpPr>
          <p:nvPr/>
        </p:nvSpPr>
        <p:spPr bwMode="auto">
          <a:xfrm>
            <a:off x="304800" y="6400800"/>
            <a:ext cx="4587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G.A. Grell et al. / Atmospheric Environment 39 (2005) 6957–6975</a:t>
            </a:r>
          </a:p>
          <a:p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>
            <a:off x="784745" y="5456451"/>
            <a:ext cx="7826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scatter mostly from clouds not modeled correctly !?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8050" y="2388358"/>
            <a:ext cx="7328846" cy="4087788"/>
            <a:chOff x="996287" y="1009650"/>
            <a:chExt cx="7019001" cy="3801470"/>
          </a:xfrm>
        </p:grpSpPr>
        <p:pic>
          <p:nvPicPr>
            <p:cNvPr id="5642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32583"/>
            <a:stretch>
              <a:fillRect/>
            </a:stretch>
          </p:blipFill>
          <p:spPr bwMode="auto">
            <a:xfrm>
              <a:off x="1105515" y="1009650"/>
              <a:ext cx="6909773" cy="3262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86314"/>
            <a:stretch>
              <a:fillRect/>
            </a:stretch>
          </p:blipFill>
          <p:spPr bwMode="auto">
            <a:xfrm>
              <a:off x="1091821" y="4148919"/>
              <a:ext cx="6909773" cy="662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1364776" y="4039737"/>
              <a:ext cx="210391" cy="24566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96287" y="2647666"/>
              <a:ext cx="349143" cy="168094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64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49" y="1130561"/>
            <a:ext cx="7772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10" y="798750"/>
            <a:ext cx="71723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Mean Bias</a:t>
            </a:r>
          </a:p>
        </p:txBody>
      </p:sp>
      <p:pic>
        <p:nvPicPr>
          <p:cNvPr id="1729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158" y="986051"/>
            <a:ext cx="6945572" cy="4525963"/>
          </a:xfrm>
          <a:noFill/>
          <a:ln/>
        </p:spPr>
      </p:pic>
      <p:sp>
        <p:nvSpPr>
          <p:cNvPr id="1729540" name="Text Box 4"/>
          <p:cNvSpPr txBox="1">
            <a:spLocks noChangeArrowheads="1"/>
          </p:cNvSpPr>
          <p:nvPr/>
        </p:nvSpPr>
        <p:spPr bwMode="auto">
          <a:xfrm>
            <a:off x="304800" y="6400800"/>
            <a:ext cx="4587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G.A. Grell et al. / Atmospheric Environment 39 (2005) 6957–6975</a:t>
            </a:r>
          </a:p>
          <a:p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>
            <a:off x="1412542" y="5565634"/>
            <a:ext cx="7035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bias mostly from aerosols not modeled correctly !?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CE020-5D50-418E-AC33-0DF630ACA6A1}" type="slidenum">
              <a:rPr lang="en-US"/>
              <a:pPr/>
              <a:t>3</a:t>
            </a:fld>
            <a:endParaRPr lang="en-US"/>
          </a:p>
        </p:txBody>
      </p:sp>
      <p:pic>
        <p:nvPicPr>
          <p:cNvPr id="774146" name="Picture 2" descr="ekma"/>
          <p:cNvPicPr>
            <a:picLocks noChangeAspect="1" noChangeArrowheads="1"/>
          </p:cNvPicPr>
          <p:nvPr/>
        </p:nvPicPr>
        <p:blipFill>
          <a:blip r:embed="rId2" cstate="print"/>
          <a:srcRect b="1233"/>
          <a:stretch>
            <a:fillRect/>
          </a:stretch>
        </p:blipFill>
        <p:spPr bwMode="auto">
          <a:xfrm>
            <a:off x="0" y="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FF"/>
                </a:solidFill>
              </a:rPr>
              <a:t>Problems and Opportunities</a:t>
            </a:r>
            <a:endParaRPr lang="en-US" sz="36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96" y="119076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productions is</a:t>
            </a:r>
          </a:p>
          <a:p>
            <a:pPr lvl="1"/>
            <a:r>
              <a:rPr lang="en-US" sz="2000" dirty="0" smtClean="0"/>
              <a:t>sometimes NOx limited</a:t>
            </a:r>
          </a:p>
          <a:p>
            <a:pPr lvl="1"/>
            <a:r>
              <a:rPr lang="en-US" sz="2000" dirty="0" smtClean="0"/>
              <a:t>sometimes VOC limited</a:t>
            </a:r>
          </a:p>
          <a:p>
            <a:pPr lvl="1"/>
            <a:r>
              <a:rPr lang="en-US" sz="2000" dirty="0" smtClean="0"/>
              <a:t>always photon limited</a:t>
            </a:r>
          </a:p>
          <a:p>
            <a:pPr lvl="1"/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Pollution affects photon availability (10-30% reductions are not uncommon).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Aerosols and clouds change the vertical gradient of photochemistry</a:t>
            </a:r>
          </a:p>
          <a:p>
            <a:pPr lvl="1">
              <a:buFont typeface="Arial" pitchFamily="34" charset="0"/>
              <a:buChar char="–"/>
            </a:pPr>
            <a:r>
              <a:rPr lang="en-US" sz="2000" dirty="0" smtClean="0"/>
              <a:t>usually brighter above, dimmer below (but not always)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4" y="27636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UV properties of aerosols are poorly known</a:t>
            </a:r>
          </a:p>
          <a:p>
            <a:pPr lvl="1"/>
            <a:r>
              <a:rPr lang="en-US" sz="2000" dirty="0" smtClean="0"/>
              <a:t>Composition</a:t>
            </a:r>
          </a:p>
          <a:p>
            <a:pPr lvl="1"/>
            <a:r>
              <a:rPr lang="en-US" sz="2000" dirty="0" smtClean="0"/>
              <a:t>Size distributions</a:t>
            </a:r>
          </a:p>
          <a:p>
            <a:pPr lvl="1"/>
            <a:r>
              <a:rPr lang="en-US" sz="2000" dirty="0" smtClean="0"/>
              <a:t>Morphologies, mixing states</a:t>
            </a:r>
          </a:p>
          <a:p>
            <a:pPr lvl="1"/>
            <a:r>
              <a:rPr lang="en-US" sz="2000" dirty="0" smtClean="0"/>
              <a:t>Vertical distribution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VOC-NOx-photon interactions:  Photon availability may change NOx-limited transition point: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2429303" y="3728118"/>
            <a:ext cx="5581935" cy="2549853"/>
            <a:chOff x="1229424" y="2731830"/>
            <a:chExt cx="6850051" cy="3543782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1897039" y="5718412"/>
              <a:ext cx="6182436" cy="3176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Freeform 14"/>
            <p:cNvSpPr/>
            <p:nvPr/>
          </p:nvSpPr>
          <p:spPr bwMode="auto">
            <a:xfrm>
              <a:off x="2060812" y="3355075"/>
              <a:ext cx="5554639" cy="2381534"/>
            </a:xfrm>
            <a:custGeom>
              <a:avLst/>
              <a:gdLst>
                <a:gd name="connsiteX0" fmla="*/ 0 w 5554639"/>
                <a:gd name="connsiteY0" fmla="*/ 2322394 h 2381534"/>
                <a:gd name="connsiteX1" fmla="*/ 177421 w 5554639"/>
                <a:gd name="connsiteY1" fmla="*/ 2322394 h 2381534"/>
                <a:gd name="connsiteX2" fmla="*/ 832513 w 5554639"/>
                <a:gd name="connsiteY2" fmla="*/ 1967552 h 2381534"/>
                <a:gd name="connsiteX3" fmla="*/ 1487606 w 5554639"/>
                <a:gd name="connsiteY3" fmla="*/ 1135038 h 2381534"/>
                <a:gd name="connsiteX4" fmla="*/ 2169994 w 5554639"/>
                <a:gd name="connsiteY4" fmla="*/ 193343 h 2381534"/>
                <a:gd name="connsiteX5" fmla="*/ 2947916 w 5554639"/>
                <a:gd name="connsiteY5" fmla="*/ 29570 h 2381534"/>
                <a:gd name="connsiteX6" fmla="*/ 3766782 w 5554639"/>
                <a:gd name="connsiteY6" fmla="*/ 370764 h 2381534"/>
                <a:gd name="connsiteX7" fmla="*/ 4476466 w 5554639"/>
                <a:gd name="connsiteY7" fmla="*/ 1462585 h 2381534"/>
                <a:gd name="connsiteX8" fmla="*/ 5090615 w 5554639"/>
                <a:gd name="connsiteY8" fmla="*/ 2063086 h 2381534"/>
                <a:gd name="connsiteX9" fmla="*/ 5322627 w 5554639"/>
                <a:gd name="connsiteY9" fmla="*/ 2172268 h 2381534"/>
                <a:gd name="connsiteX10" fmla="*/ 5554639 w 5554639"/>
                <a:gd name="connsiteY10" fmla="*/ 2226859 h 238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54639" h="2381534">
                  <a:moveTo>
                    <a:pt x="0" y="2322394"/>
                  </a:moveTo>
                  <a:cubicBezTo>
                    <a:pt x="19334" y="2351964"/>
                    <a:pt x="38669" y="2381534"/>
                    <a:pt x="177421" y="2322394"/>
                  </a:cubicBezTo>
                  <a:cubicBezTo>
                    <a:pt x="316173" y="2263254"/>
                    <a:pt x="614149" y="2165445"/>
                    <a:pt x="832513" y="1967552"/>
                  </a:cubicBezTo>
                  <a:cubicBezTo>
                    <a:pt x="1050877" y="1769659"/>
                    <a:pt x="1264693" y="1430739"/>
                    <a:pt x="1487606" y="1135038"/>
                  </a:cubicBezTo>
                  <a:cubicBezTo>
                    <a:pt x="1710519" y="839337"/>
                    <a:pt x="1926609" y="377588"/>
                    <a:pt x="2169994" y="193343"/>
                  </a:cubicBezTo>
                  <a:cubicBezTo>
                    <a:pt x="2413379" y="9098"/>
                    <a:pt x="2681785" y="0"/>
                    <a:pt x="2947916" y="29570"/>
                  </a:cubicBezTo>
                  <a:cubicBezTo>
                    <a:pt x="3214047" y="59140"/>
                    <a:pt x="3512024" y="131928"/>
                    <a:pt x="3766782" y="370764"/>
                  </a:cubicBezTo>
                  <a:cubicBezTo>
                    <a:pt x="4021540" y="609600"/>
                    <a:pt x="4255827" y="1180531"/>
                    <a:pt x="4476466" y="1462585"/>
                  </a:cubicBezTo>
                  <a:cubicBezTo>
                    <a:pt x="4697105" y="1744639"/>
                    <a:pt x="4949588" y="1944806"/>
                    <a:pt x="5090615" y="2063086"/>
                  </a:cubicBezTo>
                  <a:cubicBezTo>
                    <a:pt x="5231642" y="2181366"/>
                    <a:pt x="5245290" y="2144973"/>
                    <a:pt x="5322627" y="2172268"/>
                  </a:cubicBezTo>
                  <a:cubicBezTo>
                    <a:pt x="5399964" y="2199563"/>
                    <a:pt x="5477301" y="2213211"/>
                    <a:pt x="5554639" y="2226859"/>
                  </a:cubicBezTo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238233" y="4637965"/>
              <a:ext cx="3512023" cy="1066799"/>
            </a:xfrm>
            <a:custGeom>
              <a:avLst/>
              <a:gdLst>
                <a:gd name="connsiteX0" fmla="*/ 0 w 3512023"/>
                <a:gd name="connsiteY0" fmla="*/ 1066799 h 1066799"/>
                <a:gd name="connsiteX1" fmla="*/ 313898 w 3512023"/>
                <a:gd name="connsiteY1" fmla="*/ 1025856 h 1066799"/>
                <a:gd name="connsiteX2" fmla="*/ 614149 w 3512023"/>
                <a:gd name="connsiteY2" fmla="*/ 903026 h 1066799"/>
                <a:gd name="connsiteX3" fmla="*/ 873457 w 3512023"/>
                <a:gd name="connsiteY3" fmla="*/ 602775 h 1066799"/>
                <a:gd name="connsiteX4" fmla="*/ 1255594 w 3512023"/>
                <a:gd name="connsiteY4" fmla="*/ 152399 h 1066799"/>
                <a:gd name="connsiteX5" fmla="*/ 1651379 w 3512023"/>
                <a:gd name="connsiteY5" fmla="*/ 15922 h 1066799"/>
                <a:gd name="connsiteX6" fmla="*/ 2142698 w 3512023"/>
                <a:gd name="connsiteY6" fmla="*/ 247934 h 1066799"/>
                <a:gd name="connsiteX7" fmla="*/ 2606722 w 3512023"/>
                <a:gd name="connsiteY7" fmla="*/ 671014 h 1066799"/>
                <a:gd name="connsiteX8" fmla="*/ 2797791 w 3512023"/>
                <a:gd name="connsiteY8" fmla="*/ 821139 h 1066799"/>
                <a:gd name="connsiteX9" fmla="*/ 3084394 w 3512023"/>
                <a:gd name="connsiteY9" fmla="*/ 984913 h 1066799"/>
                <a:gd name="connsiteX10" fmla="*/ 3452883 w 3512023"/>
                <a:gd name="connsiteY10" fmla="*/ 1039504 h 1066799"/>
                <a:gd name="connsiteX11" fmla="*/ 3439236 w 3512023"/>
                <a:gd name="connsiteY11" fmla="*/ 1025856 h 106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2023" h="1066799">
                  <a:moveTo>
                    <a:pt x="0" y="1066799"/>
                  </a:moveTo>
                  <a:cubicBezTo>
                    <a:pt x="105770" y="1059975"/>
                    <a:pt x="211540" y="1053152"/>
                    <a:pt x="313898" y="1025856"/>
                  </a:cubicBezTo>
                  <a:cubicBezTo>
                    <a:pt x="416256" y="998561"/>
                    <a:pt x="520889" y="973539"/>
                    <a:pt x="614149" y="903026"/>
                  </a:cubicBezTo>
                  <a:cubicBezTo>
                    <a:pt x="707409" y="832513"/>
                    <a:pt x="873457" y="602775"/>
                    <a:pt x="873457" y="602775"/>
                  </a:cubicBezTo>
                  <a:cubicBezTo>
                    <a:pt x="980364" y="477671"/>
                    <a:pt x="1125940" y="250208"/>
                    <a:pt x="1255594" y="152399"/>
                  </a:cubicBezTo>
                  <a:cubicBezTo>
                    <a:pt x="1385248" y="54590"/>
                    <a:pt x="1503528" y="0"/>
                    <a:pt x="1651379" y="15922"/>
                  </a:cubicBezTo>
                  <a:cubicBezTo>
                    <a:pt x="1799230" y="31845"/>
                    <a:pt x="1983474" y="138752"/>
                    <a:pt x="2142698" y="247934"/>
                  </a:cubicBezTo>
                  <a:cubicBezTo>
                    <a:pt x="2301922" y="357116"/>
                    <a:pt x="2497540" y="575480"/>
                    <a:pt x="2606722" y="671014"/>
                  </a:cubicBezTo>
                  <a:cubicBezTo>
                    <a:pt x="2715904" y="766548"/>
                    <a:pt x="2718179" y="768823"/>
                    <a:pt x="2797791" y="821139"/>
                  </a:cubicBezTo>
                  <a:cubicBezTo>
                    <a:pt x="2877403" y="873455"/>
                    <a:pt x="2975212" y="948519"/>
                    <a:pt x="3084394" y="984913"/>
                  </a:cubicBezTo>
                  <a:cubicBezTo>
                    <a:pt x="3193576" y="1021307"/>
                    <a:pt x="3393743" y="1032680"/>
                    <a:pt x="3452883" y="1039504"/>
                  </a:cubicBezTo>
                  <a:cubicBezTo>
                    <a:pt x="3512023" y="1046328"/>
                    <a:pt x="3475629" y="1036092"/>
                    <a:pt x="3439236" y="1025856"/>
                  </a:cubicBezTo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84627" y="581394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NOx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5400000" flipH="1" flipV="1">
              <a:off x="688418" y="4496937"/>
              <a:ext cx="2416448" cy="794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229424" y="3794078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O</a:t>
              </a:r>
              <a:r>
                <a:rPr lang="en-US" i="0" baseline="-25000" dirty="0" smtClean="0">
                  <a:solidFill>
                    <a:schemeClr val="tx1"/>
                  </a:solidFill>
                </a:rPr>
                <a:t>3</a:t>
              </a:r>
              <a:endParaRPr lang="en-US" i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00492" y="3671248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High J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1327" y="4956412"/>
              <a:ext cx="989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Low J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3499860" y="4305870"/>
              <a:ext cx="614939" cy="793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5400000">
              <a:off x="4498422" y="3038903"/>
              <a:ext cx="614939" cy="793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051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Delay of reactivity:  slower urban photochemistry allows more export of precursors for regional oxidants.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Regional photochemistry may be accelerated by scattering aerosols (Dickerson et al., 1997)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Clouds: need improved cloud statistics for </a:t>
            </a:r>
            <a:r>
              <a:rPr lang="en-US" sz="2400" dirty="0" err="1" smtClean="0"/>
              <a:t>parameterizing</a:t>
            </a:r>
            <a:r>
              <a:rPr lang="en-US" sz="2400" dirty="0" smtClean="0"/>
              <a:t> optical properties.  Also, how to deal with model vs. real clouds?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Need evaluation of model J-values with in situ measurements under realistic conditions. Need to demonstrate closure through the vertical extent.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Mexico City’s O</a:t>
            </a:r>
            <a:r>
              <a:rPr lang="en-US" sz="3200" baseline="-25000" dirty="0" smtClean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 Production is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VOC-limited, NOx-inhibited</a:t>
            </a:r>
            <a:endParaRPr lang="en-US" sz="3200" dirty="0"/>
          </a:p>
        </p:txBody>
      </p:sp>
      <p:pic>
        <p:nvPicPr>
          <p:cNvPr id="55296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264" y="2185021"/>
            <a:ext cx="4175350" cy="33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5093" y="1542197"/>
            <a:ext cx="4071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>
                <a:solidFill>
                  <a:srgbClr val="C00000"/>
                </a:solidFill>
              </a:rPr>
              <a:t>WRF-</a:t>
            </a:r>
            <a:r>
              <a:rPr lang="en-US" sz="2000" i="0" dirty="0" err="1" smtClean="0">
                <a:solidFill>
                  <a:srgbClr val="C00000"/>
                </a:solidFill>
              </a:rPr>
              <a:t>Chem</a:t>
            </a:r>
            <a:r>
              <a:rPr lang="en-US" sz="2000" i="0" dirty="0" smtClean="0">
                <a:solidFill>
                  <a:srgbClr val="C00000"/>
                </a:solidFill>
              </a:rPr>
              <a:t>  </a:t>
            </a:r>
            <a:r>
              <a:rPr lang="en-US" sz="2000" i="0" dirty="0" smtClean="0">
                <a:solidFill>
                  <a:schemeClr val="tx1"/>
                </a:solidFill>
                <a:cs typeface="Times New Roman"/>
              </a:rPr>
              <a:t>---  sensitivity studies</a:t>
            </a:r>
          </a:p>
          <a:p>
            <a:pPr algn="l">
              <a:buNone/>
            </a:pPr>
            <a:r>
              <a:rPr lang="en-US" sz="2000" i="0" dirty="0" smtClean="0">
                <a:solidFill>
                  <a:schemeClr val="tx1"/>
                </a:solidFill>
                <a:cs typeface="Times New Roman"/>
              </a:rPr>
              <a:t>	         ●  observations</a:t>
            </a:r>
            <a:endParaRPr lang="en-US" sz="2000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5266015" y="1694597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err="1" smtClean="0">
                <a:solidFill>
                  <a:srgbClr val="C00000"/>
                </a:solidFill>
              </a:rPr>
              <a:t>CAMx</a:t>
            </a:r>
            <a:r>
              <a:rPr lang="en-US" sz="2000" i="0" dirty="0" smtClean="0">
                <a:solidFill>
                  <a:srgbClr val="C00000"/>
                </a:solidFill>
              </a:rPr>
              <a:t>  </a:t>
            </a:r>
            <a:r>
              <a:rPr lang="en-US" sz="2000" i="0" dirty="0" smtClean="0">
                <a:solidFill>
                  <a:schemeClr val="tx1"/>
                </a:solidFill>
                <a:cs typeface="Times New Roman"/>
              </a:rPr>
              <a:t>--- sensitivity studies	</a:t>
            </a:r>
            <a:endParaRPr lang="en-US" sz="20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1908208" y="5909480"/>
            <a:ext cx="1199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Tie et al., 2007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200016" y="5966347"/>
            <a:ext cx="1191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Lei et al., 2007</a:t>
            </a:r>
            <a:endParaRPr lang="en-US" sz="1200" dirty="0"/>
          </a:p>
        </p:txBody>
      </p:sp>
      <p:pic>
        <p:nvPicPr>
          <p:cNvPr id="5529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32" y="2394206"/>
            <a:ext cx="4401402" cy="344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45" y="192751"/>
            <a:ext cx="2422477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3333FF"/>
                </a:solidFill>
              </a:rPr>
              <a:t>NOx</a:t>
            </a:r>
            <a:r>
              <a:rPr lang="en-US" sz="3200" dirty="0">
                <a:solidFill>
                  <a:srgbClr val="3333FF"/>
                </a:solidFill>
              </a:rPr>
              <a:t>-</a:t>
            </a:r>
            <a:r>
              <a:rPr lang="en-US" sz="3200" dirty="0" smtClean="0">
                <a:solidFill>
                  <a:srgbClr val="3333FF"/>
                </a:solidFill>
              </a:rPr>
              <a:t>VOC </a:t>
            </a:r>
            <a:br>
              <a:rPr lang="en-US" sz="3200" dirty="0" smtClean="0">
                <a:solidFill>
                  <a:srgbClr val="3333FF"/>
                </a:solidFill>
              </a:rPr>
            </a:br>
            <a:r>
              <a:rPr lang="en-US" sz="3200" dirty="0" smtClean="0">
                <a:solidFill>
                  <a:srgbClr val="3333FF"/>
                </a:solidFill>
              </a:rPr>
              <a:t>Regimes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64" y="897277"/>
            <a:ext cx="5344662" cy="481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45815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182" y="4233080"/>
            <a:ext cx="2571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931" y="5680881"/>
            <a:ext cx="3476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232012" y="177423"/>
            <a:ext cx="6127846" cy="4436311"/>
            <a:chOff x="232012" y="177423"/>
            <a:chExt cx="6127846" cy="4436311"/>
          </a:xfrm>
        </p:grpSpPr>
        <p:cxnSp>
          <p:nvCxnSpPr>
            <p:cNvPr id="9" name="Straight Connector 8"/>
            <p:cNvCxnSpPr/>
            <p:nvPr/>
          </p:nvCxnSpPr>
          <p:spPr bwMode="auto">
            <a:xfrm rot="5400000">
              <a:off x="4141306" y="2395183"/>
              <a:ext cx="4436311" cy="792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326340" y="586854"/>
              <a:ext cx="179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NOx-limited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2012" y="1815152"/>
              <a:ext cx="21964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0" dirty="0" smtClean="0">
                  <a:solidFill>
                    <a:srgbClr val="C00000"/>
                  </a:solidFill>
                </a:rPr>
                <a:t>Very low NOx:</a:t>
              </a:r>
            </a:p>
            <a:p>
              <a:pPr algn="l"/>
              <a:r>
                <a:rPr lang="en-US" i="0" dirty="0" smtClean="0">
                  <a:solidFill>
                    <a:srgbClr val="C00000"/>
                  </a:solidFill>
                </a:rPr>
                <a:t>O</a:t>
              </a:r>
              <a:r>
                <a:rPr lang="en-US" i="0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i="0" dirty="0" smtClean="0">
                  <a:solidFill>
                    <a:srgbClr val="C00000"/>
                  </a:solidFill>
                </a:rPr>
                <a:t> ~ J</a:t>
              </a:r>
              <a:r>
                <a:rPr lang="en-US" i="0" baseline="30000" dirty="0" smtClean="0">
                  <a:solidFill>
                    <a:srgbClr val="C00000"/>
                  </a:solidFill>
                </a:rPr>
                <a:t>0.5</a:t>
              </a:r>
              <a:r>
                <a:rPr lang="en-US" i="0" dirty="0" smtClean="0">
                  <a:solidFill>
                    <a:srgbClr val="C00000"/>
                  </a:solidFill>
                </a:rPr>
                <a:t> [NOx]</a:t>
              </a:r>
              <a:endParaRPr lang="en-US" i="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6991" y="286604"/>
            <a:ext cx="8937009" cy="4220225"/>
            <a:chOff x="206991" y="286604"/>
            <a:chExt cx="8937009" cy="4220225"/>
          </a:xfrm>
        </p:grpSpPr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5164885" y="2627987"/>
              <a:ext cx="3715259" cy="42425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523630" y="286604"/>
              <a:ext cx="18453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VOC-limited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91835" y="832513"/>
              <a:ext cx="2052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NOx-inhibited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991" y="3073020"/>
              <a:ext cx="30027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0" dirty="0" smtClean="0">
                  <a:solidFill>
                    <a:srgbClr val="C00000"/>
                  </a:solidFill>
                </a:rPr>
                <a:t>Very high NOx:</a:t>
              </a:r>
            </a:p>
            <a:p>
              <a:pPr algn="l"/>
              <a:r>
                <a:rPr lang="en-US" i="0" dirty="0" smtClean="0">
                  <a:solidFill>
                    <a:srgbClr val="C00000"/>
                  </a:solidFill>
                </a:rPr>
                <a:t>O</a:t>
              </a:r>
              <a:r>
                <a:rPr lang="en-US" i="0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i="0" dirty="0" smtClean="0">
                  <a:solidFill>
                    <a:srgbClr val="C00000"/>
                  </a:solidFill>
                </a:rPr>
                <a:t> ~ J [VOC] / [NOx]</a:t>
              </a:r>
              <a:endParaRPr lang="en-US" i="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Sensitivity (%/%) of O</a:t>
            </a:r>
            <a:r>
              <a:rPr lang="en-US" sz="2800" baseline="-250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 in Mexico City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8263" y="1600200"/>
            <a:ext cx="80074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0479" y="914401"/>
            <a:ext cx="533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0" dirty="0" smtClean="0">
                <a:solidFill>
                  <a:srgbClr val="FFC000"/>
                </a:solidFill>
              </a:rPr>
              <a:t>NCAR  Master Mechanism box model</a:t>
            </a:r>
            <a:endParaRPr lang="en-US" i="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187" y="6196083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FFC000"/>
                </a:solidFill>
              </a:rPr>
              <a:t>Madronich, </a:t>
            </a:r>
            <a:r>
              <a:rPr lang="en-US" sz="1200" dirty="0" err="1" smtClean="0">
                <a:solidFill>
                  <a:srgbClr val="FFC000"/>
                </a:solidFill>
              </a:rPr>
              <a:t>unpubl</a:t>
            </a:r>
            <a:r>
              <a:rPr lang="en-US" sz="1200" dirty="0" smtClean="0">
                <a:solidFill>
                  <a:srgbClr val="FFC000"/>
                </a:solidFill>
              </a:rPr>
              <a:t>..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3333FF"/>
                </a:solidFill>
              </a:rPr>
              <a:t>O</a:t>
            </a:r>
            <a:r>
              <a:rPr lang="en-US" sz="3200" baseline="-25000" dirty="0" smtClean="0">
                <a:solidFill>
                  <a:srgbClr val="3333FF"/>
                </a:solidFill>
              </a:rPr>
              <a:t>3</a:t>
            </a:r>
            <a:r>
              <a:rPr lang="en-US" sz="3200" dirty="0" smtClean="0">
                <a:solidFill>
                  <a:srgbClr val="3333FF"/>
                </a:solidFill>
              </a:rPr>
              <a:t> production is always </a:t>
            </a:r>
            <a:br>
              <a:rPr lang="en-US" sz="3200" dirty="0" smtClean="0">
                <a:solidFill>
                  <a:srgbClr val="3333FF"/>
                </a:solidFill>
              </a:rPr>
            </a:br>
            <a:r>
              <a:rPr lang="en-US" sz="3200" dirty="0" smtClean="0">
                <a:solidFill>
                  <a:srgbClr val="3333FF"/>
                </a:solidFill>
              </a:rPr>
              <a:t>PHOTON-LIMITED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Radiative transfer modeling ok for ideal conditions: cloud-free, pollution-free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Large uncertainties for realistic conditions, not well modeled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Affected by long term trends in aerosols, absorbing gases, clouds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Few comprehensive studies on photon-limitation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33FF"/>
                </a:solidFill>
              </a:rPr>
              <a:t>Quantifying Photolysis Processes</a:t>
            </a:r>
            <a:endParaRPr lang="en-US" sz="4000" dirty="0">
              <a:solidFill>
                <a:srgbClr val="3333FF"/>
              </a:solidFill>
            </a:endParaRPr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5218" y="1446663"/>
            <a:ext cx="616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Photolysis reaction:			AB + </a:t>
            </a:r>
            <a:r>
              <a:rPr lang="en-US" i="0" dirty="0" err="1" smtClean="0">
                <a:solidFill>
                  <a:schemeClr val="tx1"/>
                </a:solidFill>
              </a:rPr>
              <a:t>h</a:t>
            </a:r>
            <a:r>
              <a:rPr lang="en-US" i="0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i="0" dirty="0" smtClean="0">
                <a:solidFill>
                  <a:schemeClr val="tx1"/>
                </a:solidFill>
              </a:rPr>
              <a:t> </a:t>
            </a:r>
            <a:r>
              <a:rPr lang="en-US" i="0" dirty="0" smtClean="0">
                <a:solidFill>
                  <a:schemeClr val="tx1"/>
                </a:solidFill>
                <a:sym typeface="Wingdings" pitchFamily="2" charset="2"/>
              </a:rPr>
              <a:t> A + B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900" y="4910540"/>
            <a:ext cx="84752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FontTx/>
              <a:buNone/>
            </a:pPr>
            <a:r>
              <a:rPr lang="en-US" i="0" dirty="0" smtClean="0">
                <a:solidFill>
                  <a:schemeClr val="tx1"/>
                </a:solidFill>
              </a:rPr>
              <a:t>Photolysis frequency (s</a:t>
            </a:r>
            <a:r>
              <a:rPr lang="en-US" i="0" baseline="30000" dirty="0" smtClean="0">
                <a:solidFill>
                  <a:schemeClr val="tx1"/>
                </a:solidFill>
              </a:rPr>
              <a:t>-1</a:t>
            </a:r>
            <a:r>
              <a:rPr lang="en-US" i="0" dirty="0" smtClean="0">
                <a:solidFill>
                  <a:schemeClr val="tx1"/>
                </a:solidFill>
              </a:rPr>
              <a:t>)    </a:t>
            </a:r>
            <a:r>
              <a:rPr lang="en-US" dirty="0" smtClean="0">
                <a:solidFill>
                  <a:schemeClr val="tx1"/>
                </a:solidFill>
              </a:rPr>
              <a:t>J</a:t>
            </a:r>
            <a:r>
              <a:rPr lang="en-US" i="0" dirty="0" smtClean="0">
                <a:solidFill>
                  <a:schemeClr val="tx1"/>
                </a:solidFill>
              </a:rPr>
              <a:t> =   </a:t>
            </a:r>
            <a:r>
              <a:rPr lang="en-US" sz="3200" i="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</a:t>
            </a:r>
            <a:r>
              <a:rPr lang="en-US" i="0" baseline="-2500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i="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i="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i="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i="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 </a:t>
            </a:r>
            <a:r>
              <a:rPr lang="en-US" i="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s(l) f(l)</a:t>
            </a:r>
            <a:r>
              <a:rPr lang="en-US" i="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i="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</a:p>
          <a:p>
            <a:pPr lvl="1" algn="l">
              <a:buFontTx/>
              <a:buNone/>
            </a:pPr>
            <a:endParaRPr lang="en-US" i="0" dirty="0" smtClean="0">
              <a:solidFill>
                <a:schemeClr val="tx1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lvl="1" algn="l"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Symbol" pitchFamily="18" charset="2"/>
              </a:rPr>
              <a:t>(other names: photo-dissociation rate coefficient, J-value)</a:t>
            </a:r>
            <a:endParaRPr lang="en-US" sz="2000" i="0" dirty="0">
              <a:solidFill>
                <a:schemeClr val="tx1"/>
              </a:solidFill>
              <a:latin typeface="+mn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275" y="2715905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Photolysis rates: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44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2943" y="3671248"/>
            <a:ext cx="3028950" cy="676275"/>
          </a:xfrm>
          <a:prstGeom prst="rect">
            <a:avLst/>
          </a:prstGeom>
          <a:noFill/>
        </p:spPr>
      </p:pic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111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9295" y="2715904"/>
            <a:ext cx="2057400" cy="676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62" y="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Arial" charset="0"/>
              </a:rPr>
              <a:t>CALCULATION OF </a:t>
            </a:r>
            <a:r>
              <a:rPr lang="en-US" sz="3200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z="3200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Arial" charset="0"/>
              </a:rPr>
              <a:t>PHOTOLYSIS </a:t>
            </a:r>
            <a:r>
              <a:rPr lang="en-US" sz="3200" dirty="0">
                <a:solidFill>
                  <a:srgbClr val="0000FF"/>
                </a:solidFill>
                <a:latin typeface="Arial" charset="0"/>
              </a:rPr>
              <a:t>COEFFICIENTS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02223"/>
            <a:ext cx="8915400" cy="4702791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99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		</a:t>
            </a:r>
            <a:r>
              <a:rPr lang="en-US" sz="2400" i="1" dirty="0">
                <a:solidFill>
                  <a:srgbClr val="990000"/>
                </a:solidFill>
                <a:latin typeface="Arial" charset="0"/>
              </a:rPr>
              <a:t>J</a:t>
            </a:r>
            <a:r>
              <a:rPr lang="en-US" sz="2400" dirty="0">
                <a:solidFill>
                  <a:srgbClr val="990000"/>
                </a:solidFill>
                <a:latin typeface="Arial" charset="0"/>
              </a:rPr>
              <a:t> (s</a:t>
            </a:r>
            <a:r>
              <a:rPr lang="en-US" sz="2400" baseline="30000" dirty="0">
                <a:solidFill>
                  <a:srgbClr val="990000"/>
                </a:solidFill>
                <a:latin typeface="Arial" charset="0"/>
              </a:rPr>
              <a:t>-1</a:t>
            </a:r>
            <a:r>
              <a:rPr lang="en-US" sz="2400" dirty="0">
                <a:solidFill>
                  <a:srgbClr val="990000"/>
                </a:solidFill>
                <a:latin typeface="Arial" charset="0"/>
              </a:rPr>
              <a:t>)   =   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</a:t>
            </a:r>
            <a:r>
              <a:rPr lang="en-US" sz="2400" baseline="-250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solidFill>
                  <a:srgbClr val="99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s(l) f(l)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99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990000"/>
              </a:solidFill>
              <a:latin typeface="Symbol" pitchFamily="18" charset="2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i="1" dirty="0">
                <a:latin typeface="Arial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) =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spectral actinic flux, quanta cm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-2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s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nm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  <a:endParaRPr lang="en-US" sz="24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		 </a:t>
            </a:r>
            <a:r>
              <a:rPr lang="en-US" sz="2400" dirty="0" smtClean="0">
                <a:latin typeface="Arial" charset="0"/>
                <a:cs typeface="Times New Roman" pitchFamily="18" charset="0"/>
                <a:sym typeface="Symbol" pitchFamily="18" charset="2"/>
              </a:rPr>
              <a:t>  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probability of photon near molecule.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s(l) =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absorption cross section, cm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molec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  <a:endParaRPr lang="en-US" sz="2400" baseline="-250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aseline="-25000" dirty="0">
                <a:latin typeface="Arial" charset="0"/>
                <a:cs typeface="Times New Roman" pitchFamily="18" charset="0"/>
                <a:sym typeface="Symbol" pitchFamily="18" charset="2"/>
              </a:rPr>
              <a:t>		  </a:t>
            </a:r>
            <a:r>
              <a:rPr lang="en-US" sz="2400" baseline="-25000" dirty="0" smtClean="0"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Arial" charset="0"/>
                <a:cs typeface="Times New Roman" pitchFamily="18" charset="0"/>
                <a:sym typeface="Symbol" pitchFamily="18" charset="2"/>
              </a:rPr>
              <a:t> 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probability that photon is absorbed.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f(l) = </a:t>
            </a:r>
            <a:r>
              <a:rPr lang="en-US" sz="2400" dirty="0" err="1">
                <a:latin typeface="Arial" charset="0"/>
                <a:cs typeface="Times New Roman" pitchFamily="18" charset="0"/>
                <a:sym typeface="Symbol" pitchFamily="18" charset="2"/>
              </a:rPr>
              <a:t>photodissociation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quantum yield, </a:t>
            </a:r>
            <a:r>
              <a:rPr lang="en-US" sz="2400" dirty="0" err="1">
                <a:latin typeface="Arial" charset="0"/>
                <a:cs typeface="Times New Roman" pitchFamily="18" charset="0"/>
                <a:sym typeface="Symbol" pitchFamily="18" charset="2"/>
              </a:rPr>
              <a:t>molec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quanta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		 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  probability that absorbed photon causes dissociation.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18128</TotalTime>
  <Words>730</Words>
  <Application>Microsoft Office PowerPoint</Application>
  <PresentationFormat>On-screen Show (4:3)</PresentationFormat>
  <Paragraphs>161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Custom Design</vt:lpstr>
      <vt:lpstr>Chart</vt:lpstr>
      <vt:lpstr>Worksheet</vt:lpstr>
      <vt:lpstr>Slide 1</vt:lpstr>
      <vt:lpstr>Tropospheric Ozone Formation:</vt:lpstr>
      <vt:lpstr>Slide 3</vt:lpstr>
      <vt:lpstr>Mexico City’s O3 Production is  VOC-limited, NOx-inhibited</vt:lpstr>
      <vt:lpstr>NOx-VOC  Regimes</vt:lpstr>
      <vt:lpstr>Sensitivity (%/%) of O3 in Mexico City</vt:lpstr>
      <vt:lpstr>O3 production is always  PHOTON-LIMITED</vt:lpstr>
      <vt:lpstr>Quantifying Photolysis Processes</vt:lpstr>
      <vt:lpstr>CALCULATION OF  PHOTOLYSIS COEFFICIENTS</vt:lpstr>
      <vt:lpstr>Solar Spectrum</vt:lpstr>
      <vt:lpstr>Spectral Region For Tropospheric Photochemistry</vt:lpstr>
      <vt:lpstr>Typical Vertical Optical Depths, t</vt:lpstr>
      <vt:lpstr>Effect of Pollutants on UV Irradiance</vt:lpstr>
      <vt:lpstr>UV Actinic Flux Reduction  Slower Photochemistry</vt:lpstr>
      <vt:lpstr>Slide 15</vt:lpstr>
      <vt:lpstr>Aerosol Impacts on Photochemistry </vt:lpstr>
      <vt:lpstr>O3 Suppression from Aerosol (Mexico City)</vt:lpstr>
      <vt:lpstr>Vertical Structure of Aerosol Effects NO2 Photolysis Frequency  19N, April, noon, AOD = 1 at 380 nm</vt:lpstr>
      <vt:lpstr>Aerosol Single Scattering Albedo Mexico City</vt:lpstr>
      <vt:lpstr>Slide 20</vt:lpstr>
      <vt:lpstr>Clouds</vt:lpstr>
      <vt:lpstr>UNIFORM CLOUD LAYER</vt:lpstr>
      <vt:lpstr>EFFECT OF UNIFORM CLOUDS ON ACTINIC FLUX</vt:lpstr>
      <vt:lpstr>SPECTRAL EFFECTS OF PARTIAL CLOUD COVER</vt:lpstr>
      <vt:lpstr>PARTIAL CLOUD COVER Biomodal distributions</vt:lpstr>
      <vt:lpstr>WRF-Chem Regional O3 Prediction</vt:lpstr>
      <vt:lpstr>Correlation coefficient - R</vt:lpstr>
      <vt:lpstr>Slide 28</vt:lpstr>
      <vt:lpstr>Mean Bias</vt:lpstr>
      <vt:lpstr>Problems and Opportunities</vt:lpstr>
      <vt:lpstr>Slide 31</vt:lpstr>
      <vt:lpstr>Slide 32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Chemistry Division National Center for Atmospheric Research</dc:title>
  <dc:creator>sasha</dc:creator>
  <cp:lastModifiedBy> Sasha</cp:lastModifiedBy>
  <cp:revision>747</cp:revision>
  <dcterms:created xsi:type="dcterms:W3CDTF">2001-10-01T17:33:43Z</dcterms:created>
  <dcterms:modified xsi:type="dcterms:W3CDTF">2009-08-14T14:34:56Z</dcterms:modified>
</cp:coreProperties>
</file>